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5" r:id="rId8"/>
    <p:sldId id="264"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9" d="100"/>
          <a:sy n="89" d="100"/>
        </p:scale>
        <p:origin x="108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3437"/>
            <a:ext cx="6858000" cy="2387600"/>
          </a:xfrm>
        </p:spPr>
        <p:txBody>
          <a:bodyPr anchor="b"/>
          <a:lstStyle>
            <a:lvl1pPr algn="ctr">
              <a:defRPr sz="45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413112"/>
            <a:ext cx="6858000" cy="1655762"/>
          </a:xfrm>
        </p:spPr>
        <p:txBody>
          <a:bodyPr>
            <a:normAutofit/>
          </a:bodyPr>
          <a:lstStyle>
            <a:lvl1pPr marL="0" indent="0" algn="ctr">
              <a:buNone/>
              <a:defRPr sz="24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60800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76004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41578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4912" y="365126"/>
            <a:ext cx="7229889"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0491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219575"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0956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6676"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146677"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46677"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5145985"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145985"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2472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801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5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676"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404226"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1146676"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165669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017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437772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12017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68742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5460" y="365126"/>
            <a:ext cx="722988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85460" y="1825625"/>
            <a:ext cx="7229889"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463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t>Iowa </a:t>
            </a:r>
            <a:endParaRPr lang="en-US" sz="8800" dirty="0"/>
          </a:p>
        </p:txBody>
      </p:sp>
      <p:sp>
        <p:nvSpPr>
          <p:cNvPr id="3" name="Subtitle 2"/>
          <p:cNvSpPr>
            <a:spLocks noGrp="1"/>
          </p:cNvSpPr>
          <p:nvPr>
            <p:ph type="subTitle" idx="1"/>
          </p:nvPr>
        </p:nvSpPr>
        <p:spPr/>
        <p:txBody>
          <a:bodyPr>
            <a:normAutofit fontScale="92500" lnSpcReduction="20000"/>
          </a:bodyPr>
          <a:lstStyle/>
          <a:p>
            <a:r>
              <a:rPr lang="en-US" dirty="0" smtClean="0"/>
              <a:t>Federal and State programs </a:t>
            </a:r>
          </a:p>
          <a:p>
            <a:r>
              <a:rPr lang="en-US" dirty="0" smtClean="0"/>
              <a:t>That serve </a:t>
            </a:r>
            <a:r>
              <a:rPr lang="en-US" dirty="0" smtClean="0"/>
              <a:t>children</a:t>
            </a:r>
          </a:p>
          <a:p>
            <a:endParaRPr lang="en-US" dirty="0"/>
          </a:p>
          <a:p>
            <a:r>
              <a:rPr lang="en-US" dirty="0" smtClean="0"/>
              <a:t>Vic Jaras, 21</a:t>
            </a:r>
            <a:r>
              <a:rPr lang="en-US" baseline="30000" dirty="0" smtClean="0"/>
              <a:t>st</a:t>
            </a:r>
            <a:r>
              <a:rPr lang="en-US" dirty="0" smtClean="0"/>
              <a:t> Century Community learning Centers</a:t>
            </a:r>
            <a:endParaRPr lang="en-US" dirty="0"/>
          </a:p>
        </p:txBody>
      </p:sp>
    </p:spTree>
    <p:extLst>
      <p:ext uri="{BB962C8B-B14F-4D97-AF65-F5344CB8AC3E}">
        <p14:creationId xmlns:p14="http://schemas.microsoft.com/office/powerpoint/2010/main" val="117375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transferability important?</a:t>
            </a:r>
          </a:p>
        </p:txBody>
      </p:sp>
      <p:sp>
        <p:nvSpPr>
          <p:cNvPr id="3" name="Content Placeholder 2"/>
          <p:cNvSpPr>
            <a:spLocks noGrp="1"/>
          </p:cNvSpPr>
          <p:nvPr>
            <p:ph idx="1"/>
          </p:nvPr>
        </p:nvSpPr>
        <p:spPr/>
        <p:txBody>
          <a:bodyPr>
            <a:normAutofit fontScale="85000" lnSpcReduction="20000"/>
          </a:bodyPr>
          <a:lstStyle/>
          <a:p>
            <a:r>
              <a:rPr lang="en-US" dirty="0" smtClean="0"/>
              <a:t>Transferability </a:t>
            </a:r>
            <a:r>
              <a:rPr lang="en-US" dirty="0"/>
              <a:t>provides SEAs and LEAs with unprecedented flexibility in targeting Federal resources to meet the needs of all children. It can be a powerful tool in assisting States and districts in pursuing their own strategies for raising student achievement. It facilitates the development and implementation of integrated approaches for addressing local educational needs and </a:t>
            </a:r>
            <a:r>
              <a:rPr lang="en-US" dirty="0" err="1" smtClean="0"/>
              <a:t>priorit</a:t>
            </a:r>
            <a:endParaRPr lang="en-US" dirty="0" smtClean="0"/>
          </a:p>
          <a:p>
            <a:r>
              <a:rPr lang="en-US" dirty="0"/>
              <a:t>An LEA (except an LEA identified for improvement under 1116(c) or subject to corrective action under section 1116(c)(9)) may transfer up to 50 percent of the funds allocated to it </a:t>
            </a:r>
            <a:r>
              <a:rPr lang="en-US" i="1" dirty="0"/>
              <a:t>by formula </a:t>
            </a:r>
            <a:r>
              <a:rPr lang="en-US" dirty="0"/>
              <a:t>under certain provisions identified in the statute.</a:t>
            </a:r>
          </a:p>
          <a:p>
            <a:r>
              <a:rPr lang="en-US" dirty="0"/>
              <a:t>An LEA identified for improvement under section 1116(c) may transfer not more than 30 percent of the funds allocated to it by formula under the provisions identified in the statute to its allocation for school improvement under section 1003 or to any other allocation listed in the statute if the transferred funds are used only for LEA improvement activities consistent with section 1116(c). The LEA may not transfer funds allocated under Part A of Title I to any other program.</a:t>
            </a:r>
          </a:p>
          <a:p>
            <a:r>
              <a:rPr lang="en-US" dirty="0"/>
              <a:t>An LEA identified for corrective action is prohibited from transferring funds under the transferability authority.</a:t>
            </a:r>
          </a:p>
          <a:p>
            <a:pPr marL="0" indent="0">
              <a:buNone/>
            </a:pPr>
            <a:endParaRPr lang="en-US" dirty="0"/>
          </a:p>
        </p:txBody>
      </p:sp>
    </p:spTree>
    <p:extLst>
      <p:ext uri="{BB962C8B-B14F-4D97-AF65-F5344CB8AC3E}">
        <p14:creationId xmlns:p14="http://schemas.microsoft.com/office/powerpoint/2010/main" val="150573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of funds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II-B-1.  What is REAP-Flex?</a:t>
            </a:r>
          </a:p>
          <a:p>
            <a:r>
              <a:rPr lang="en-US" dirty="0"/>
              <a:t> </a:t>
            </a:r>
          </a:p>
          <a:p>
            <a:r>
              <a:rPr lang="en-US" dirty="0"/>
              <a:t>“REAP-Flex” is the term that the U.S. Department of Education has given to the “alternative uses of funds” authority under the Small, Rural School Achievement program.  This authority provides flexibility to eligible rural LEAs (</a:t>
            </a:r>
            <a:r>
              <a:rPr lang="en-US" i="1" dirty="0"/>
              <a:t>see </a:t>
            </a:r>
            <a:r>
              <a:rPr lang="en-US" dirty="0"/>
              <a:t>discussion in II-A-3) to use specific Federal formula funds (i.e., each LEA’s “applicable funding”) to support local activities under an array of Federal programs in order to assist them in addressing local academic needs more effectively.  (</a:t>
            </a:r>
            <a:r>
              <a:rPr lang="en-US" i="1" dirty="0"/>
              <a:t>See</a:t>
            </a:r>
            <a:r>
              <a:rPr lang="en-US" dirty="0"/>
              <a:t> section 6211 of the ESEA.)</a:t>
            </a:r>
          </a:p>
          <a:p>
            <a:r>
              <a:rPr lang="en-US" dirty="0"/>
              <a:t> </a:t>
            </a:r>
          </a:p>
          <a:p>
            <a:r>
              <a:rPr lang="en-US" dirty="0"/>
              <a:t>REAP-Flex does not involve a transfer of funds from one program to another.  Rather, REAP-Flex gives an LEA broader authority in spending “applicable funding” for alternative uses under selected federal programs.  On the other hand, when an LEA transfers funds from one program to another under the transferability authority in section 6123, the transferred funds increase the allocation of the receiving program and are subject to all of the rules and requirements of the receiving program.  (</a:t>
            </a:r>
            <a:r>
              <a:rPr lang="en-US" i="1" dirty="0"/>
              <a:t>See</a:t>
            </a:r>
            <a:r>
              <a:rPr lang="en-US" dirty="0"/>
              <a:t> Appendix B.)</a:t>
            </a:r>
          </a:p>
          <a:p>
            <a:r>
              <a:rPr lang="en-US" dirty="0"/>
              <a:t> </a:t>
            </a:r>
          </a:p>
          <a:p>
            <a:r>
              <a:rPr lang="en-US" dirty="0"/>
              <a:t> </a:t>
            </a:r>
          </a:p>
        </p:txBody>
      </p:sp>
    </p:spTree>
    <p:extLst>
      <p:ext uri="{BB962C8B-B14F-4D97-AF65-F5344CB8AC3E}">
        <p14:creationId xmlns:p14="http://schemas.microsoft.com/office/powerpoint/2010/main" val="137297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of funds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II-B-2.  What is “applicable funding?”</a:t>
            </a:r>
          </a:p>
          <a:p>
            <a:r>
              <a:rPr lang="en-US" dirty="0"/>
              <a:t> </a:t>
            </a:r>
            <a:endParaRPr lang="en-US" b="1" dirty="0"/>
          </a:p>
          <a:p>
            <a:r>
              <a:rPr lang="en-US" dirty="0"/>
              <a:t>“Applicable funding” is the funding for which an eligible LEA may exercise its REAP-Flex authority.  Specifically, “applicable funding” includes all funds allocated by formula to an eligible LEA under the following programs:  </a:t>
            </a:r>
            <a:endParaRPr lang="en-US" b="1" dirty="0"/>
          </a:p>
          <a:p>
            <a:r>
              <a:rPr lang="en-US" dirty="0"/>
              <a:t> </a:t>
            </a:r>
            <a:endParaRPr lang="en-US" b="1" dirty="0"/>
          </a:p>
          <a:p>
            <a:pPr lvl="0"/>
            <a:r>
              <a:rPr lang="en-US" dirty="0"/>
              <a:t>Subpart 2 of Part A of Title II (Improving Teacher Quality State Grants); </a:t>
            </a:r>
            <a:endParaRPr lang="en-US" b="1" dirty="0"/>
          </a:p>
          <a:p>
            <a:pPr lvl="0"/>
            <a:r>
              <a:rPr lang="en-US" dirty="0"/>
              <a:t>Part D of Title II (Educational Technology State Grants); </a:t>
            </a:r>
            <a:endParaRPr lang="en-US" b="1" dirty="0"/>
          </a:p>
          <a:p>
            <a:pPr lvl="0"/>
            <a:r>
              <a:rPr lang="en-US" dirty="0"/>
              <a:t>Part A of Title IV (Safe and Drug-Free Schools and Communities); and </a:t>
            </a:r>
            <a:endParaRPr lang="en-US" b="1" dirty="0"/>
          </a:p>
          <a:p>
            <a:pPr lvl="0"/>
            <a:r>
              <a:rPr lang="en-US" dirty="0"/>
              <a:t>Part A of Title V (State Grants for Innovative Programs).</a:t>
            </a:r>
            <a:endParaRPr lang="en-US" b="1" dirty="0"/>
          </a:p>
          <a:p>
            <a:r>
              <a:rPr lang="en-US" b="1" dirty="0"/>
              <a:t> </a:t>
            </a:r>
          </a:p>
          <a:p>
            <a:r>
              <a:rPr lang="en-US" dirty="0"/>
              <a:t>NOTE:  In order to receive its funds under one of the above-listed programs, an LEA must meet the relevant application and eligibility requirements, regardless of whether it intends to use the funds for alternative uses under the REAP-Flex authority.  For example, an LEA must have a technology plan that meets the requirements of Part D of Title II in order to receive its allocation under that program, even if it intends to use all of that allocation for another purpose authorized under the REAP-Flex legislation.</a:t>
            </a:r>
            <a:endParaRPr lang="en-US" b="1" dirty="0"/>
          </a:p>
          <a:p>
            <a:r>
              <a:rPr lang="en-US" dirty="0"/>
              <a:t> </a:t>
            </a:r>
            <a:endParaRPr lang="en-US" b="1" dirty="0"/>
          </a:p>
          <a:p>
            <a:r>
              <a:rPr lang="en-US" b="1" dirty="0"/>
              <a:t> </a:t>
            </a:r>
          </a:p>
          <a:p>
            <a:endParaRPr lang="en-US" dirty="0"/>
          </a:p>
          <a:p>
            <a:endParaRPr lang="en-US" dirty="0"/>
          </a:p>
        </p:txBody>
      </p:sp>
    </p:spTree>
    <p:extLst>
      <p:ext uri="{BB962C8B-B14F-4D97-AF65-F5344CB8AC3E}">
        <p14:creationId xmlns:p14="http://schemas.microsoft.com/office/powerpoint/2010/main" val="150246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of funds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II-B-3.  For what purposes may an LEA with REAP-Flex authority use its “applicable funding”?</a:t>
            </a:r>
          </a:p>
          <a:p>
            <a:r>
              <a:rPr lang="en-US" dirty="0"/>
              <a:t> </a:t>
            </a:r>
          </a:p>
          <a:p>
            <a:r>
              <a:rPr lang="en-US" dirty="0"/>
              <a:t>An LEA with REAP-Flex authority may use all or part of its “applicable funding” for local activities authorized under one or more of the following ESEA programs: </a:t>
            </a:r>
          </a:p>
          <a:p>
            <a:r>
              <a:rPr lang="en-US" dirty="0"/>
              <a:t> </a:t>
            </a:r>
          </a:p>
          <a:p>
            <a:pPr lvl="0"/>
            <a:r>
              <a:rPr lang="en-US" dirty="0"/>
              <a:t>Part A of Title I (Improving the Academic Achievement of the Disadvantaged);</a:t>
            </a:r>
          </a:p>
          <a:p>
            <a:pPr lvl="0"/>
            <a:r>
              <a:rPr lang="en-US" dirty="0"/>
              <a:t>Part A of Title II (Improving Teacher Quality State Grants);</a:t>
            </a:r>
          </a:p>
          <a:p>
            <a:pPr lvl="0"/>
            <a:r>
              <a:rPr lang="en-US" dirty="0"/>
              <a:t>Part D of Title II (Educational Technology State Grants); </a:t>
            </a:r>
          </a:p>
          <a:p>
            <a:pPr lvl="0"/>
            <a:r>
              <a:rPr lang="en-US" dirty="0"/>
              <a:t>Title III (Language Instruction for Limited English Proficient and Immigrant Students);</a:t>
            </a:r>
          </a:p>
          <a:p>
            <a:pPr lvl="0"/>
            <a:r>
              <a:rPr lang="en-US" dirty="0"/>
              <a:t>Part A of Title IV (Safe and Drug-Free Schools and Communities);</a:t>
            </a:r>
          </a:p>
          <a:p>
            <a:pPr lvl="0"/>
            <a:r>
              <a:rPr lang="en-US" b="1" dirty="0"/>
              <a:t>Part B of Title IV (21</a:t>
            </a:r>
            <a:r>
              <a:rPr lang="en-US" b="1" baseline="30000" dirty="0"/>
              <a:t>st</a:t>
            </a:r>
            <a:r>
              <a:rPr lang="en-US" b="1" dirty="0"/>
              <a:t> Century Community Learning Centers); a</a:t>
            </a:r>
            <a:r>
              <a:rPr lang="en-US" dirty="0"/>
              <a:t>nd</a:t>
            </a:r>
          </a:p>
          <a:p>
            <a:pPr lvl="0"/>
            <a:r>
              <a:rPr lang="en-US" dirty="0"/>
              <a:t>Part A of Title V (State Grants for Innovative Programs).</a:t>
            </a:r>
          </a:p>
          <a:p>
            <a:r>
              <a:rPr lang="en-US" dirty="0"/>
              <a:t> </a:t>
            </a:r>
          </a:p>
          <a:p>
            <a:r>
              <a:rPr lang="en-US" dirty="0"/>
              <a:t>(</a:t>
            </a:r>
            <a:r>
              <a:rPr lang="en-US" i="1" dirty="0"/>
              <a:t>Note:</a:t>
            </a:r>
            <a:r>
              <a:rPr lang="en-US" dirty="0"/>
              <a:t>  The list of ESEA programs under which an LEA is authorized to conduct REAP-Flex activities is more extensive than the sources from which an LEA’s “applicable funding” is derived.  (</a:t>
            </a:r>
            <a:r>
              <a:rPr lang="en-US" i="1" dirty="0"/>
              <a:t>Compare</a:t>
            </a:r>
            <a:r>
              <a:rPr lang="en-US" dirty="0"/>
              <a:t> II-B-3 </a:t>
            </a:r>
            <a:r>
              <a:rPr lang="en-US" i="1" dirty="0"/>
              <a:t>with</a:t>
            </a:r>
            <a:r>
              <a:rPr lang="en-US" dirty="0"/>
              <a:t> II-B-2.)  An LEA may also use SRSA grant funds for authorized local activities under the same seven programs listed above.  (</a:t>
            </a:r>
            <a:r>
              <a:rPr lang="en-US" i="1" dirty="0"/>
              <a:t>See </a:t>
            </a:r>
            <a:r>
              <a:rPr lang="en-US" dirty="0"/>
              <a:t>II-D-1.))</a:t>
            </a:r>
            <a:endParaRPr lang="en-US" b="1" dirty="0"/>
          </a:p>
          <a:p>
            <a:r>
              <a:rPr lang="en-US" dirty="0"/>
              <a:t> </a:t>
            </a:r>
            <a:endParaRPr lang="en-US" b="1" dirty="0"/>
          </a:p>
          <a:p>
            <a:r>
              <a:rPr lang="en-US" dirty="0"/>
              <a:t>  Additional information on these programs is available on the Department’s web site at www.ed.gov.</a:t>
            </a:r>
          </a:p>
          <a:p>
            <a:r>
              <a:rPr lang="en-US" dirty="0"/>
              <a:t> </a:t>
            </a:r>
          </a:p>
          <a:p>
            <a:endParaRPr lang="en-US" dirty="0"/>
          </a:p>
        </p:txBody>
      </p:sp>
    </p:spTree>
    <p:extLst>
      <p:ext uri="{BB962C8B-B14F-4D97-AF65-F5344CB8AC3E}">
        <p14:creationId xmlns:p14="http://schemas.microsoft.com/office/powerpoint/2010/main" val="3161685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of funds</a:t>
            </a:r>
            <a:endParaRPr lang="en-US" dirty="0"/>
          </a:p>
        </p:txBody>
      </p:sp>
      <p:sp>
        <p:nvSpPr>
          <p:cNvPr id="3" name="Content Placeholder 2"/>
          <p:cNvSpPr>
            <a:spLocks noGrp="1"/>
          </p:cNvSpPr>
          <p:nvPr>
            <p:ph idx="1"/>
          </p:nvPr>
        </p:nvSpPr>
        <p:spPr/>
        <p:txBody>
          <a:bodyPr/>
          <a:lstStyle/>
          <a:p>
            <a:r>
              <a:rPr lang="en-US" b="1" dirty="0"/>
              <a:t>II-B-4.  Does an eligible LEA need the approval of its SEA or the U.S. Department of Education before exercising REAP-Flex authority?</a:t>
            </a:r>
          </a:p>
          <a:p>
            <a:r>
              <a:rPr lang="en-US" b="1" dirty="0"/>
              <a:t> </a:t>
            </a:r>
          </a:p>
          <a:p>
            <a:r>
              <a:rPr lang="en-US" b="1" dirty="0"/>
              <a:t>No.  An LEA that meets the eligibility requirements of the SRSA program may exercise REAP-Flex authority without the approval of either its SEA or the U.S. Department of Education.  However, before exercising REAP-Flex authority, an eligible LEA must annually notify its SEA of its intent to do so by the notification deadline established by the SEA. </a:t>
            </a:r>
            <a:endParaRPr lang="en-US" dirty="0"/>
          </a:p>
        </p:txBody>
      </p:sp>
    </p:spTree>
    <p:extLst>
      <p:ext uri="{BB962C8B-B14F-4D97-AF65-F5344CB8AC3E}">
        <p14:creationId xmlns:p14="http://schemas.microsoft.com/office/powerpoint/2010/main" val="244657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BIG picture</a:t>
            </a:r>
            <a:endParaRPr lang="en-US" dirty="0"/>
          </a:p>
        </p:txBody>
      </p:sp>
      <p:sp>
        <p:nvSpPr>
          <p:cNvPr id="3" name="Content Placeholder 2"/>
          <p:cNvSpPr>
            <a:spLocks noGrp="1"/>
          </p:cNvSpPr>
          <p:nvPr>
            <p:ph idx="1"/>
          </p:nvPr>
        </p:nvSpPr>
        <p:spPr/>
        <p:txBody>
          <a:bodyPr/>
          <a:lstStyle/>
          <a:p>
            <a:r>
              <a:rPr lang="en-US" dirty="0" smtClean="0"/>
              <a:t>In order to help foster collaboration for children, understanding the big picture can help us see the various funding streams and they currently support children.</a:t>
            </a:r>
          </a:p>
          <a:p>
            <a:r>
              <a:rPr lang="en-US" dirty="0" smtClean="0"/>
              <a:t>It is hoped that this will provide a deeper understanding of the variety of work going on in Iowa and which areas are being served.</a:t>
            </a:r>
          </a:p>
          <a:p>
            <a:r>
              <a:rPr lang="en-US" dirty="0" smtClean="0"/>
              <a:t>This should help you avoid duplication of effort and perhaps supplanting with grant funds.</a:t>
            </a:r>
          </a:p>
          <a:p>
            <a:r>
              <a:rPr lang="en-US" dirty="0" smtClean="0"/>
              <a:t>This information can help you to see other groups doing similar work that could be potential collaborators in the future.</a:t>
            </a:r>
            <a:endParaRPr lang="en-US" dirty="0"/>
          </a:p>
        </p:txBody>
      </p:sp>
    </p:spTree>
    <p:extLst>
      <p:ext uri="{BB962C8B-B14F-4D97-AF65-F5344CB8AC3E}">
        <p14:creationId xmlns:p14="http://schemas.microsoft.com/office/powerpoint/2010/main" val="158749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5137" y="1027907"/>
            <a:ext cx="9182380" cy="5293742"/>
          </a:xfrm>
          <a:prstGeom prst="rect">
            <a:avLst/>
          </a:prstGeom>
          <a:noFill/>
          <a:ln w="9525">
            <a:noFill/>
            <a:miter lim="800000"/>
            <a:headEnd/>
            <a:tailEnd/>
          </a:ln>
        </p:spPr>
      </p:pic>
      <p:sp>
        <p:nvSpPr>
          <p:cNvPr id="3" name="TextBox 2"/>
          <p:cNvSpPr txBox="1"/>
          <p:nvPr/>
        </p:nvSpPr>
        <p:spPr>
          <a:xfrm>
            <a:off x="1492370" y="241540"/>
            <a:ext cx="6167887" cy="369332"/>
          </a:xfrm>
          <a:prstGeom prst="rect">
            <a:avLst/>
          </a:prstGeom>
          <a:noFill/>
        </p:spPr>
        <p:txBody>
          <a:bodyPr wrap="square" rtlCol="0">
            <a:spAutoFit/>
          </a:bodyPr>
          <a:lstStyle/>
          <a:p>
            <a:r>
              <a:rPr lang="en-US" dirty="0" smtClean="0"/>
              <a:t>Looking at the Data, by program and expenditure</a:t>
            </a:r>
            <a:endParaRPr lang="en-US" dirty="0"/>
          </a:p>
        </p:txBody>
      </p:sp>
    </p:spTree>
    <p:extLst>
      <p:ext uri="{BB962C8B-B14F-4D97-AF65-F5344CB8AC3E}">
        <p14:creationId xmlns:p14="http://schemas.microsoft.com/office/powerpoint/2010/main" val="296767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70936" y="2097089"/>
            <a:ext cx="8661999" cy="431528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98871" y="1690689"/>
            <a:ext cx="8782305" cy="406400"/>
          </a:xfrm>
          <a:prstGeom prst="rect">
            <a:avLst/>
          </a:prstGeom>
          <a:noFill/>
          <a:ln w="9525">
            <a:noFill/>
            <a:miter lim="800000"/>
            <a:headEnd/>
            <a:tailEnd/>
          </a:ln>
        </p:spPr>
      </p:pic>
      <p:sp>
        <p:nvSpPr>
          <p:cNvPr id="5" name="TextBox 4"/>
          <p:cNvSpPr txBox="1"/>
          <p:nvPr/>
        </p:nvSpPr>
        <p:spPr>
          <a:xfrm>
            <a:off x="1492370" y="241540"/>
            <a:ext cx="6167887" cy="369332"/>
          </a:xfrm>
          <a:prstGeom prst="rect">
            <a:avLst/>
          </a:prstGeom>
          <a:noFill/>
        </p:spPr>
        <p:txBody>
          <a:bodyPr wrap="square" rtlCol="0">
            <a:spAutoFit/>
          </a:bodyPr>
          <a:lstStyle/>
          <a:p>
            <a:r>
              <a:rPr lang="en-US" dirty="0" smtClean="0"/>
              <a:t>Looking at the Data, by program and expenditure</a:t>
            </a:r>
            <a:endParaRPr lang="en-US" dirty="0"/>
          </a:p>
        </p:txBody>
      </p:sp>
    </p:spTree>
    <p:extLst>
      <p:ext uri="{BB962C8B-B14F-4D97-AF65-F5344CB8AC3E}">
        <p14:creationId xmlns:p14="http://schemas.microsoft.com/office/powerpoint/2010/main" val="39303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2184399"/>
            <a:ext cx="9034817" cy="483670"/>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161316" y="2668069"/>
            <a:ext cx="8858250" cy="2076450"/>
          </a:xfrm>
          <a:prstGeom prst="rect">
            <a:avLst/>
          </a:prstGeom>
        </p:spPr>
      </p:pic>
      <p:sp>
        <p:nvSpPr>
          <p:cNvPr id="6" name="TextBox 5"/>
          <p:cNvSpPr txBox="1"/>
          <p:nvPr/>
        </p:nvSpPr>
        <p:spPr>
          <a:xfrm>
            <a:off x="1492370" y="241540"/>
            <a:ext cx="6167887" cy="369332"/>
          </a:xfrm>
          <a:prstGeom prst="rect">
            <a:avLst/>
          </a:prstGeom>
          <a:noFill/>
        </p:spPr>
        <p:txBody>
          <a:bodyPr wrap="square" rtlCol="0">
            <a:spAutoFit/>
          </a:bodyPr>
          <a:lstStyle/>
          <a:p>
            <a:r>
              <a:rPr lang="en-US" dirty="0" smtClean="0"/>
              <a:t>Looking at the Data, by program and expenditure</a:t>
            </a:r>
            <a:endParaRPr lang="en-US" dirty="0"/>
          </a:p>
        </p:txBody>
      </p:sp>
    </p:spTree>
    <p:extLst>
      <p:ext uri="{BB962C8B-B14F-4D97-AF65-F5344CB8AC3E}">
        <p14:creationId xmlns:p14="http://schemas.microsoft.com/office/powerpoint/2010/main" val="285144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266699" y="2019059"/>
            <a:ext cx="8666046" cy="413751"/>
          </a:xfrm>
          <a:prstGeom prst="rect">
            <a:avLst/>
          </a:prstGeom>
          <a:noFill/>
          <a:ln w="9525">
            <a:noFill/>
            <a:miter lim="800000"/>
            <a:headEnd/>
            <a:tailEnd/>
          </a:ln>
        </p:spPr>
      </p:pic>
      <p:pic>
        <p:nvPicPr>
          <p:cNvPr id="4099" name="Picture 3"/>
          <p:cNvPicPr>
            <a:picLocks noGrp="1" noChangeAspect="1" noChangeArrowheads="1"/>
          </p:cNvPicPr>
          <p:nvPr>
            <p:ph idx="1"/>
          </p:nvPr>
        </p:nvPicPr>
        <p:blipFill>
          <a:blip r:embed="rId3" cstate="print"/>
          <a:srcRect/>
          <a:stretch>
            <a:fillRect/>
          </a:stretch>
        </p:blipFill>
        <p:spPr bwMode="auto">
          <a:xfrm>
            <a:off x="380999" y="2438399"/>
            <a:ext cx="8547341" cy="3574211"/>
          </a:xfrm>
          <a:prstGeom prst="rect">
            <a:avLst/>
          </a:prstGeom>
          <a:noFill/>
          <a:ln w="9525">
            <a:noFill/>
            <a:miter lim="800000"/>
            <a:headEnd/>
            <a:tailEnd/>
          </a:ln>
        </p:spPr>
      </p:pic>
      <p:sp>
        <p:nvSpPr>
          <p:cNvPr id="6" name="TextBox 5"/>
          <p:cNvSpPr txBox="1"/>
          <p:nvPr/>
        </p:nvSpPr>
        <p:spPr>
          <a:xfrm>
            <a:off x="1492370" y="241540"/>
            <a:ext cx="6167887" cy="369332"/>
          </a:xfrm>
          <a:prstGeom prst="rect">
            <a:avLst/>
          </a:prstGeom>
          <a:noFill/>
        </p:spPr>
        <p:txBody>
          <a:bodyPr wrap="square" rtlCol="0">
            <a:spAutoFit/>
          </a:bodyPr>
          <a:lstStyle/>
          <a:p>
            <a:r>
              <a:rPr lang="en-US" dirty="0" smtClean="0"/>
              <a:t>Looking at the Data, by program and expenditure</a:t>
            </a:r>
            <a:endParaRPr lang="en-US" dirty="0"/>
          </a:p>
        </p:txBody>
      </p:sp>
    </p:spTree>
    <p:extLst>
      <p:ext uri="{BB962C8B-B14F-4D97-AF65-F5344CB8AC3E}">
        <p14:creationId xmlns:p14="http://schemas.microsoft.com/office/powerpoint/2010/main" val="24137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61" y="1249380"/>
            <a:ext cx="9199162" cy="4544751"/>
          </a:xfrm>
          <a:prstGeom prst="rect">
            <a:avLst/>
          </a:prstGeom>
        </p:spPr>
      </p:pic>
      <p:sp>
        <p:nvSpPr>
          <p:cNvPr id="5" name="TextBox 4"/>
          <p:cNvSpPr txBox="1"/>
          <p:nvPr/>
        </p:nvSpPr>
        <p:spPr>
          <a:xfrm>
            <a:off x="1213338" y="369277"/>
            <a:ext cx="7789985" cy="646331"/>
          </a:xfrm>
          <a:prstGeom prst="rect">
            <a:avLst/>
          </a:prstGeom>
          <a:noFill/>
        </p:spPr>
        <p:txBody>
          <a:bodyPr wrap="square" rtlCol="0">
            <a:spAutoFit/>
          </a:bodyPr>
          <a:lstStyle/>
          <a:p>
            <a:r>
              <a:rPr lang="en-US" dirty="0" smtClean="0"/>
              <a:t>Looking at the data in a spreadsheet can provide some insight into what programs exist in Iowa and how they serve children</a:t>
            </a:r>
            <a:endParaRPr lang="en-US" dirty="0"/>
          </a:p>
        </p:txBody>
      </p:sp>
    </p:spTree>
    <p:extLst>
      <p:ext uri="{BB962C8B-B14F-4D97-AF65-F5344CB8AC3E}">
        <p14:creationId xmlns:p14="http://schemas.microsoft.com/office/powerpoint/2010/main" val="425188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461" y="465993"/>
            <a:ext cx="6882593" cy="800100"/>
          </a:xfrm>
        </p:spPr>
        <p:txBody>
          <a:bodyPr/>
          <a:lstStyle/>
          <a:p>
            <a:r>
              <a:rPr lang="en-US" dirty="0" smtClean="0"/>
              <a:t>Note:  The 2020 Estimated budget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4985766"/>
              </p:ext>
            </p:extLst>
          </p:nvPr>
        </p:nvGraphicFramePr>
        <p:xfrm>
          <a:off x="1099036" y="1565033"/>
          <a:ext cx="7640517" cy="4448904"/>
        </p:xfrm>
        <a:graphic>
          <a:graphicData uri="http://schemas.openxmlformats.org/drawingml/2006/table">
            <a:tbl>
              <a:tblPr>
                <a:tableStyleId>{5C22544A-7EE6-4342-B048-85BDC9FD1C3A}</a:tableStyleId>
              </a:tblPr>
              <a:tblGrid>
                <a:gridCol w="3235861"/>
                <a:gridCol w="886844"/>
                <a:gridCol w="886844"/>
                <a:gridCol w="886844"/>
                <a:gridCol w="839545"/>
                <a:gridCol w="815895"/>
                <a:gridCol w="88684"/>
              </a:tblGrid>
              <a:tr h="119594">
                <a:tc gridSpan="7">
                  <a:txBody>
                    <a:bodyPr/>
                    <a:lstStyle/>
                    <a:p>
                      <a:pPr algn="ctr" fontAlgn="b"/>
                      <a:r>
                        <a:rPr lang="en-US" sz="600" u="none" strike="noStrike">
                          <a:effectLst/>
                        </a:rPr>
                        <a:t>Funds for State Formula-Allocated and Selected Student Aid Programs</a:t>
                      </a:r>
                      <a:endParaRPr lang="en-US" sz="600" b="0" i="0" u="none" strike="noStrike">
                        <a:effectLst/>
                        <a:latin typeface="Arial" panose="020B0604020202020204" pitchFamily="34" charset="0"/>
                      </a:endParaRPr>
                    </a:p>
                  </a:txBody>
                  <a:tcPr marL="4009" marR="4009" marT="400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594">
                <a:tc gridSpan="7">
                  <a:txBody>
                    <a:bodyPr/>
                    <a:lstStyle/>
                    <a:p>
                      <a:pPr algn="ctr" fontAlgn="b"/>
                      <a:r>
                        <a:rPr lang="en-US" sz="600" u="none" strike="noStrike">
                          <a:effectLst/>
                        </a:rPr>
                        <a:t>U.S.  Department of Education Funding</a:t>
                      </a:r>
                      <a:endParaRPr lang="en-US" sz="600" b="0" i="0" u="none" strike="noStrike">
                        <a:effectLst/>
                        <a:latin typeface="Arial" panose="020B0604020202020204" pitchFamily="34" charset="0"/>
                      </a:endParaRPr>
                    </a:p>
                  </a:txBody>
                  <a:tcPr marL="4009" marR="4009" marT="400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594">
                <a:tc gridSpan="7">
                  <a:txBody>
                    <a:bodyPr/>
                    <a:lstStyle/>
                    <a:p>
                      <a:pPr algn="ctr" fontAlgn="b"/>
                      <a:r>
                        <a:rPr lang="en-US" sz="600" u="none" strike="noStrike">
                          <a:effectLst/>
                        </a:rPr>
                        <a:t>Iowa</a:t>
                      </a:r>
                      <a:endParaRPr lang="en-US" sz="600" b="0" i="0" u="none" strike="noStrike">
                        <a:effectLst/>
                        <a:latin typeface="Arial" panose="020B0604020202020204" pitchFamily="34" charset="0"/>
                      </a:endParaRPr>
                    </a:p>
                  </a:txBody>
                  <a:tcPr marL="4009" marR="4009" marT="4009"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594">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19594">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ctr" fontAlgn="b"/>
                      <a:endParaRPr lang="en-US" sz="600" b="0" i="0" u="none" strike="noStrike">
                        <a:effectLst/>
                        <a:latin typeface="Arial" panose="020B0604020202020204" pitchFamily="34" charset="0"/>
                      </a:endParaRPr>
                    </a:p>
                  </a:txBody>
                  <a:tcPr marL="4009" marR="4009" marT="4009" marB="0" anchor="b"/>
                </a:tc>
                <a:tc>
                  <a:txBody>
                    <a:bodyPr/>
                    <a:lstStyle/>
                    <a:p>
                      <a:pPr algn="ctr" fontAlgn="b"/>
                      <a:endParaRPr lang="en-US" sz="600" b="0" i="0" u="none" strike="noStrike">
                        <a:effectLst/>
                        <a:latin typeface="Arial" panose="020B0604020202020204" pitchFamily="34" charset="0"/>
                      </a:endParaRPr>
                    </a:p>
                  </a:txBody>
                  <a:tcPr marL="4009" marR="4009" marT="4009" marB="0" anchor="b"/>
                </a:tc>
                <a:tc>
                  <a:txBody>
                    <a:bodyPr/>
                    <a:lstStyle/>
                    <a:p>
                      <a:pPr algn="ctr" fontAlgn="b"/>
                      <a:endParaRPr lang="en-US" sz="600" b="0" i="0" u="none" strike="noStrike">
                        <a:effectLst/>
                        <a:latin typeface="Arial" panose="020B0604020202020204" pitchFamily="34" charset="0"/>
                      </a:endParaRPr>
                    </a:p>
                  </a:txBody>
                  <a:tcPr marL="4009" marR="4009" marT="4009" marB="0" anchor="b"/>
                </a:tc>
                <a:tc>
                  <a:txBody>
                    <a:bodyPr/>
                    <a:lstStyle/>
                    <a:p>
                      <a:pPr algn="ctr" fontAlgn="b"/>
                      <a:r>
                        <a:rPr lang="en-US" sz="600" u="none" strike="noStrike">
                          <a:effectLst/>
                        </a:rPr>
                        <a:t>Amount Change</a:t>
                      </a:r>
                      <a:endParaRPr lang="en-US" sz="600" b="0" i="0" u="none" strike="noStrike">
                        <a:effectLst/>
                        <a:latin typeface="Arial" panose="020B0604020202020204" pitchFamily="34" charset="0"/>
                      </a:endParaRPr>
                    </a:p>
                  </a:txBody>
                  <a:tcPr marL="4009" marR="4009" marT="4009" marB="0" anchor="b"/>
                </a:tc>
                <a:tc>
                  <a:txBody>
                    <a:bodyPr/>
                    <a:lstStyle/>
                    <a:p>
                      <a:pPr algn="ctr" fontAlgn="b"/>
                      <a:r>
                        <a:rPr lang="en-US" sz="600" u="none" strike="noStrike">
                          <a:effectLst/>
                        </a:rPr>
                        <a:t>Percent Change</a:t>
                      </a:r>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19594">
                <a:tc>
                  <a:txBody>
                    <a:bodyPr/>
                    <a:lstStyle/>
                    <a:p>
                      <a:pPr algn="l" fontAlgn="b"/>
                      <a:r>
                        <a:rPr lang="en-US" sz="600" u="none" strike="noStrike">
                          <a:effectLst/>
                        </a:rPr>
                        <a:t>Program</a:t>
                      </a:r>
                      <a:endParaRPr lang="en-US" sz="600" b="0" i="0" u="none" strike="noStrike">
                        <a:effectLst/>
                        <a:latin typeface="Arial" panose="020B0604020202020204" pitchFamily="34" charset="0"/>
                      </a:endParaRPr>
                    </a:p>
                  </a:txBody>
                  <a:tcPr marL="4009" marR="4009" marT="4009" marB="0" anchor="b"/>
                </a:tc>
                <a:tc>
                  <a:txBody>
                    <a:bodyPr/>
                    <a:lstStyle/>
                    <a:p>
                      <a:pPr algn="ctr" fontAlgn="b"/>
                      <a:r>
                        <a:rPr lang="en-US" sz="600" u="none" strike="noStrike">
                          <a:effectLst/>
                        </a:rPr>
                        <a:t>2018 Actual</a:t>
                      </a:r>
                      <a:endParaRPr lang="en-US" sz="600" b="0" i="0" u="none" strike="noStrike">
                        <a:effectLst/>
                        <a:latin typeface="Arial" panose="020B0604020202020204" pitchFamily="34" charset="0"/>
                      </a:endParaRPr>
                    </a:p>
                  </a:txBody>
                  <a:tcPr marL="4009" marR="4009" marT="4009" marB="0" anchor="b"/>
                </a:tc>
                <a:tc>
                  <a:txBody>
                    <a:bodyPr/>
                    <a:lstStyle/>
                    <a:p>
                      <a:pPr algn="ctr" fontAlgn="b"/>
                      <a:r>
                        <a:rPr lang="en-US" sz="600" u="none" strike="noStrike">
                          <a:effectLst/>
                        </a:rPr>
                        <a:t>2019 Estimate</a:t>
                      </a:r>
                      <a:endParaRPr lang="en-US" sz="600" b="0" i="0" u="none" strike="noStrike">
                        <a:effectLst/>
                        <a:latin typeface="Arial" panose="020B0604020202020204" pitchFamily="34" charset="0"/>
                      </a:endParaRPr>
                    </a:p>
                  </a:txBody>
                  <a:tcPr marL="4009" marR="4009" marT="4009" marB="0" anchor="b"/>
                </a:tc>
                <a:tc>
                  <a:txBody>
                    <a:bodyPr/>
                    <a:lstStyle/>
                    <a:p>
                      <a:pPr algn="ctr" fontAlgn="b"/>
                      <a:r>
                        <a:rPr lang="en-US" sz="600" u="none" strike="noStrike">
                          <a:effectLst/>
                        </a:rPr>
                        <a:t>2020 Estimate</a:t>
                      </a:r>
                      <a:endParaRPr lang="en-US" sz="600" b="0" i="0" u="none" strike="noStrike">
                        <a:effectLst/>
                        <a:latin typeface="Arial" panose="020B0604020202020204" pitchFamily="34" charset="0"/>
                      </a:endParaRPr>
                    </a:p>
                  </a:txBody>
                  <a:tcPr marL="4009" marR="4009" marT="4009" marB="0" anchor="b"/>
                </a:tc>
                <a:tc>
                  <a:txBody>
                    <a:bodyPr/>
                    <a:lstStyle/>
                    <a:p>
                      <a:pPr algn="ctr" fontAlgn="b"/>
                      <a:r>
                        <a:rPr lang="en-US" sz="600" u="none" strike="noStrike">
                          <a:effectLst/>
                        </a:rPr>
                        <a:t>FY 2019 to 2020</a:t>
                      </a:r>
                      <a:endParaRPr lang="en-US" sz="600" b="0" i="0" u="none" strike="noStrike">
                        <a:effectLst/>
                        <a:latin typeface="Arial" panose="020B0604020202020204" pitchFamily="34" charset="0"/>
                      </a:endParaRPr>
                    </a:p>
                  </a:txBody>
                  <a:tcPr marL="4009" marR="4009" marT="4009" marB="0" anchor="b"/>
                </a:tc>
                <a:tc>
                  <a:txBody>
                    <a:bodyPr/>
                    <a:lstStyle/>
                    <a:p>
                      <a:pPr algn="ctr" fontAlgn="b"/>
                      <a:r>
                        <a:rPr lang="en-US" sz="600" u="none" strike="noStrike">
                          <a:effectLst/>
                        </a:rPr>
                        <a:t>FY 2019 to 2020</a:t>
                      </a:r>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Grants to Local Educational Agencies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97,622,846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88,080,422</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86,311,932</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-1,768,490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State Agency Program--Migrant</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1,729,735</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2,096,670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2,241,566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144,896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6.9%</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State Agency Program--Neglected and Delinquent</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407,810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512,924</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512,924</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                    Subtotal, Education for the Disadvantaged</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99,760,391</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90,690,016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89,066,422</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-1,623,594</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-1.8%</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r" fontAlgn="b"/>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Impact Aid Basic Support Payments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150,965</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172,319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172,834</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515</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0.3%</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Impact Aid Payments for Children with Disabilities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23,583</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27,299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27,299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Impact Aid Construction</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         ---</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                    Subtotal, Impact Aid</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174,548</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199,618</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200,133</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515</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0.3%</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Supporting Effective Instruction State Grants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15,794,406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15,087,758</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-15,087,758</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-100.0%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21st Century Community Learning Centers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7,300,582</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7,290,323</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-7,290,323</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-100.0%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State Assessments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5,058,166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5,063,039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5,063,039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Rural and Low-income Schools Program</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537,414</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537,414</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537,414</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Small, Rural School Achievement Program</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3,501,649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3,501,649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3,501,649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Student Support and Academic Enrichment State Grants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6,675,428</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7,023,963</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-7,023,963</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-100.0%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Safe Schools and Citizenship Education</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944,098</a:t>
                      </a:r>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r" fontAlgn="b"/>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Indian Education--Grants to Local Educational Agencies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287,161</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276,748</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276,748</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English Language Acquisition</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4,167,314</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4,112,558</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4,112,558</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Homeless Children and Youth Education</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517,529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492,579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492,579</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   Subtotal</a:t>
                      </a:r>
                      <a:endParaRPr lang="en-US" sz="600" b="0" i="1"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143,774,588</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134,275,665</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104,194,640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-30,081,025</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-22.4%</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endParaRPr lang="en-US" sz="600" b="0" i="1"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r" fontAlgn="b"/>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Special Education--Grants to States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128,160,856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128,973,897</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128,973,897</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Special Education--Preschool Grants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3,997,995</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4,092,406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4,092,406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Grants for Infants and Families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4,457,530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4,422,987</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4,422,987</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                    Subtotal, Special Education</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136,616,381</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137,489,290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137,489,290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c>
                  <a:txBody>
                    <a:bodyPr/>
                    <a:lstStyle/>
                    <a:p>
                      <a:pPr algn="r" fontAlgn="b"/>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Career and Technical Education State Grants</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11,963,946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12,665,286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12,665,286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          Subtotal, Vocational and Adult Education</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11,963,946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12,665,286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12,665,286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0.0%</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a:effectLst/>
                        <a:latin typeface="Arial" panose="020B0604020202020204" pitchFamily="34" charset="0"/>
                      </a:endParaRPr>
                    </a:p>
                  </a:txBody>
                  <a:tcPr marL="4009" marR="4009" marT="4009" marB="0" anchor="b"/>
                </a:tc>
              </a:tr>
              <a:tr h="124378">
                <a:tc>
                  <a:txBody>
                    <a:bodyPr/>
                    <a:lstStyle/>
                    <a:p>
                      <a:pPr algn="l" fontAlgn="b"/>
                      <a:r>
                        <a:rPr lang="en-US" sz="600" u="none" strike="noStrike">
                          <a:effectLst/>
                        </a:rPr>
                        <a:t>  Subtotal, All Elementary/Secondary Level Programs</a:t>
                      </a:r>
                      <a:endParaRPr lang="en-US" sz="600" b="1"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292,354,915</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284,430,241</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254,349,216</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-30,081,025</a:t>
                      </a:r>
                      <a:endParaRPr lang="en-US" sz="600" b="0" i="0" u="none" strike="noStrike">
                        <a:effectLst/>
                        <a:latin typeface="Arial" panose="020B0604020202020204" pitchFamily="34" charset="0"/>
                      </a:endParaRPr>
                    </a:p>
                  </a:txBody>
                  <a:tcPr marL="4009" marR="4009" marT="4009" marB="0" anchor="b"/>
                </a:tc>
                <a:tc>
                  <a:txBody>
                    <a:bodyPr/>
                    <a:lstStyle/>
                    <a:p>
                      <a:pPr algn="r" fontAlgn="b"/>
                      <a:r>
                        <a:rPr lang="en-US" sz="600" u="none" strike="noStrike">
                          <a:effectLst/>
                        </a:rPr>
                        <a:t>-10.6%</a:t>
                      </a:r>
                      <a:endParaRPr lang="en-US" sz="600" b="0" i="0" u="none" strike="noStrike">
                        <a:solidFill>
                          <a:srgbClr val="000000"/>
                        </a:solidFill>
                        <a:effectLst/>
                        <a:latin typeface="Arial" panose="020B0604020202020204" pitchFamily="34" charset="0"/>
                      </a:endParaRPr>
                    </a:p>
                  </a:txBody>
                  <a:tcPr marL="4009" marR="4009" marT="4009" marB="0" anchor="b"/>
                </a:tc>
                <a:tc>
                  <a:txBody>
                    <a:bodyPr/>
                    <a:lstStyle/>
                    <a:p>
                      <a:pPr algn="l" fontAlgn="b"/>
                      <a:endParaRPr lang="en-US" sz="600" b="0" i="0" u="none" strike="noStrike" dirty="0">
                        <a:effectLst/>
                        <a:latin typeface="Arial" panose="020B0604020202020204" pitchFamily="34" charset="0"/>
                      </a:endParaRPr>
                    </a:p>
                  </a:txBody>
                  <a:tcPr marL="4009" marR="4009" marT="4009" marB="0" anchor="b"/>
                </a:tc>
              </a:tr>
            </a:tbl>
          </a:graphicData>
        </a:graphic>
      </p:graphicFrame>
    </p:spTree>
    <p:extLst>
      <p:ext uri="{BB962C8B-B14F-4D97-AF65-F5344CB8AC3E}">
        <p14:creationId xmlns:p14="http://schemas.microsoft.com/office/powerpoint/2010/main" val="2137755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FUND TRANSFERS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Federal transferability of funds is governed by Title V in Every Student Succeeds Act (ESSA) Section 5102. An LEA may transfer Title II, Part A and Title IV, Part A program funds to other allowable programs</a:t>
            </a:r>
            <a:r>
              <a:rPr lang="en-US" dirty="0" smtClean="0"/>
              <a:t>.</a:t>
            </a:r>
          </a:p>
          <a:p>
            <a:r>
              <a:rPr lang="en-US" b="1" dirty="0"/>
              <a:t>Guidance</a:t>
            </a:r>
          </a:p>
          <a:p>
            <a:r>
              <a:rPr lang="en-US" dirty="0"/>
              <a:t>Federal transferability of funds is governed by Title V in ESSA Section 5102. An LEA may transfer Title II, Part A and Title IV, Part A program funds to other allowable programs. This transferability is not the same as Title V Subpart 1 Rural Education Achievement Program Flexibility (REAP-Flex) governed by Elementary and Secondary Education Act (ESEA) Section 5211. Funds transferred under REAP-Flex are not to be included on this form.</a:t>
            </a:r>
          </a:p>
          <a:p>
            <a:r>
              <a:rPr lang="en-US" dirty="0"/>
              <a:t>Regardless of transfers, the LEA will continue to be responsible for meeting Title II, Part A and Title IV, Part A legal requirements, which are required as a condition of accepting the funds. In addition, funds transferred to other allowable programs are subject to the legal requirements for those programs.</a:t>
            </a:r>
          </a:p>
          <a:p>
            <a:endParaRPr lang="en-US" dirty="0"/>
          </a:p>
        </p:txBody>
      </p:sp>
    </p:spTree>
    <p:extLst>
      <p:ext uri="{BB962C8B-B14F-4D97-AF65-F5344CB8AC3E}">
        <p14:creationId xmlns:p14="http://schemas.microsoft.com/office/powerpoint/2010/main" val="1438118414"/>
      </p:ext>
    </p:extLst>
  </p:cSld>
  <p:clrMapOvr>
    <a:masterClrMapping/>
  </p:clrMapOvr>
</p:sld>
</file>

<file path=ppt/theme/theme1.xml><?xml version="1.0" encoding="utf-8"?>
<a:theme xmlns:a="http://schemas.openxmlformats.org/drawingml/2006/main" name="Theme1">
  <a:themeElements>
    <a:clrScheme name="Iowa Department of Education">
      <a:dk1>
        <a:sysClr val="windowText" lastClr="000000"/>
      </a:dk1>
      <a:lt1>
        <a:sysClr val="window" lastClr="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 3D rectangles.pptx" id="{FC463C84-828E-4C7B-BF99-5540405F727D}" vid="{CF70407D-6F69-47A8-84AA-26DBA01FE4D2}"/>
    </a:ext>
  </a:extLst>
</a:theme>
</file>

<file path=docProps/app.xml><?xml version="1.0" encoding="utf-8"?>
<Properties xmlns="http://schemas.openxmlformats.org/officeDocument/2006/extended-properties" xmlns:vt="http://schemas.openxmlformats.org/officeDocument/2006/docPropsVTypes">
  <Template>3D rectangles</Template>
  <TotalTime>120</TotalTime>
  <Words>969</Words>
  <Application>Microsoft Office PowerPoint</Application>
  <PresentationFormat>On-screen Show (4:3)</PresentationFormat>
  <Paragraphs>234</Paragraphs>
  <Slides>14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Theme1</vt:lpstr>
      <vt:lpstr>Iowa </vt:lpstr>
      <vt:lpstr>Understanding the BIG picture</vt:lpstr>
      <vt:lpstr> </vt:lpstr>
      <vt:lpstr>PowerPoint Presentation</vt:lpstr>
      <vt:lpstr>PowerPoint Presentation</vt:lpstr>
      <vt:lpstr>PowerPoint Presentation</vt:lpstr>
      <vt:lpstr>PowerPoint Presentation</vt:lpstr>
      <vt:lpstr>Note:  The 2020 Estimated budget</vt:lpstr>
      <vt:lpstr>TITLE FUND TRANSFERS</vt:lpstr>
      <vt:lpstr>Why is transferability important?</vt:lpstr>
      <vt:lpstr>Transfer of funds</vt:lpstr>
      <vt:lpstr>Transfer of funds</vt:lpstr>
      <vt:lpstr>Transfer of funds</vt:lpstr>
      <vt:lpstr>Transfer of funds</vt:lpstr>
    </vt:vector>
  </TitlesOfParts>
  <Company>Iowa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Jaras, Vic [IDOE]</dc:creator>
  <cp:lastModifiedBy>Jaras, Vic [IDOE]</cp:lastModifiedBy>
  <cp:revision>15</cp:revision>
  <dcterms:created xsi:type="dcterms:W3CDTF">2019-11-04T15:41:32Z</dcterms:created>
  <dcterms:modified xsi:type="dcterms:W3CDTF">2019-11-21T21:16:45Z</dcterms:modified>
</cp:coreProperties>
</file>