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9"/>
  </p:notesMasterIdLst>
  <p:handoutMasterIdLst>
    <p:handoutMasterId r:id="rId50"/>
  </p:handoutMasterIdLst>
  <p:sldIdLst>
    <p:sldId id="256" r:id="rId5"/>
    <p:sldId id="271" r:id="rId6"/>
    <p:sldId id="272" r:id="rId7"/>
    <p:sldId id="273" r:id="rId8"/>
    <p:sldId id="274" r:id="rId9"/>
    <p:sldId id="340" r:id="rId10"/>
    <p:sldId id="296" r:id="rId11"/>
    <p:sldId id="263" r:id="rId12"/>
    <p:sldId id="344" r:id="rId13"/>
    <p:sldId id="345" r:id="rId14"/>
    <p:sldId id="341" r:id="rId15"/>
    <p:sldId id="287" r:id="rId16"/>
    <p:sldId id="320" r:id="rId17"/>
    <p:sldId id="258" r:id="rId18"/>
    <p:sldId id="261" r:id="rId19"/>
    <p:sldId id="346" r:id="rId20"/>
    <p:sldId id="298" r:id="rId21"/>
    <p:sldId id="347" r:id="rId22"/>
    <p:sldId id="328" r:id="rId23"/>
    <p:sldId id="348" r:id="rId24"/>
    <p:sldId id="349" r:id="rId25"/>
    <p:sldId id="350" r:id="rId26"/>
    <p:sldId id="351" r:id="rId27"/>
    <p:sldId id="279" r:id="rId28"/>
    <p:sldId id="352" r:id="rId29"/>
    <p:sldId id="331" r:id="rId30"/>
    <p:sldId id="310" r:id="rId31"/>
    <p:sldId id="355" r:id="rId32"/>
    <p:sldId id="353" r:id="rId33"/>
    <p:sldId id="354" r:id="rId34"/>
    <p:sldId id="336" r:id="rId35"/>
    <p:sldId id="332" r:id="rId36"/>
    <p:sldId id="356" r:id="rId37"/>
    <p:sldId id="357" r:id="rId38"/>
    <p:sldId id="339" r:id="rId39"/>
    <p:sldId id="359" r:id="rId40"/>
    <p:sldId id="358" r:id="rId41"/>
    <p:sldId id="275" r:id="rId42"/>
    <p:sldId id="276" r:id="rId43"/>
    <p:sldId id="343" r:id="rId44"/>
    <p:sldId id="277" r:id="rId45"/>
    <p:sldId id="278" r:id="rId46"/>
    <p:sldId id="360" r:id="rId47"/>
    <p:sldId id="26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4D080A-1821-44C8-9CD2-1B1E542EEF2E}">
          <p14:sldIdLst>
            <p14:sldId id="256"/>
            <p14:sldId id="271"/>
            <p14:sldId id="272"/>
            <p14:sldId id="273"/>
            <p14:sldId id="274"/>
            <p14:sldId id="340"/>
            <p14:sldId id="296"/>
            <p14:sldId id="263"/>
            <p14:sldId id="344"/>
            <p14:sldId id="345"/>
            <p14:sldId id="341"/>
            <p14:sldId id="287"/>
          </p14:sldIdLst>
        </p14:section>
        <p14:section name="Untitled Section" id="{D45174A8-44D3-40D9-AE75-E5989FC158DB}">
          <p14:sldIdLst>
            <p14:sldId id="320"/>
            <p14:sldId id="258"/>
            <p14:sldId id="261"/>
            <p14:sldId id="346"/>
            <p14:sldId id="298"/>
            <p14:sldId id="347"/>
            <p14:sldId id="328"/>
            <p14:sldId id="348"/>
            <p14:sldId id="349"/>
            <p14:sldId id="350"/>
            <p14:sldId id="351"/>
            <p14:sldId id="279"/>
            <p14:sldId id="352"/>
            <p14:sldId id="331"/>
            <p14:sldId id="310"/>
            <p14:sldId id="355"/>
            <p14:sldId id="353"/>
            <p14:sldId id="354"/>
            <p14:sldId id="336"/>
            <p14:sldId id="332"/>
            <p14:sldId id="356"/>
            <p14:sldId id="357"/>
            <p14:sldId id="339"/>
            <p14:sldId id="359"/>
            <p14:sldId id="358"/>
            <p14:sldId id="275"/>
            <p14:sldId id="276"/>
            <p14:sldId id="343"/>
            <p14:sldId id="277"/>
            <p14:sldId id="278"/>
            <p14:sldId id="360"/>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371" autoAdjust="0"/>
  </p:normalViewPr>
  <p:slideViewPr>
    <p:cSldViewPr snapToGrid="0">
      <p:cViewPr varScale="1">
        <p:scale>
          <a:sx n="71" d="100"/>
          <a:sy n="71" d="100"/>
        </p:scale>
        <p:origin x="1296" y="78"/>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11/19/2020</a:t>
            </a:fld>
            <a:endParaRPr lang="en-US"/>
          </a:p>
        </p:txBody>
      </p:sp>
      <p:sp>
        <p:nvSpPr>
          <p:cNvPr id="4" name="Footer Placeholder 3">
            <a:extLst>
              <a:ext uri="{FF2B5EF4-FFF2-40B4-BE49-F238E27FC236}">
                <a16:creationId xmlns=""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11/19/2020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Add code section – last one in email sent 11/9</a:t>
            </a:r>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352161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page of Quick Guide #5</a:t>
            </a:r>
          </a:p>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16</a:t>
            </a:fld>
            <a:endParaRPr lang="en-US" dirty="0"/>
          </a:p>
        </p:txBody>
      </p:sp>
    </p:spTree>
    <p:extLst>
      <p:ext uri="{BB962C8B-B14F-4D97-AF65-F5344CB8AC3E}">
        <p14:creationId xmlns:p14="http://schemas.microsoft.com/office/powerpoint/2010/main" val="183446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entered for each Center. Each Center has its own Activities, Staffing, Participation and State Assessment Data to enter. </a:t>
            </a:r>
          </a:p>
        </p:txBody>
      </p:sp>
      <p:sp>
        <p:nvSpPr>
          <p:cNvPr id="4" name="Slide Number Placeholder 3"/>
          <p:cNvSpPr>
            <a:spLocks noGrp="1"/>
          </p:cNvSpPr>
          <p:nvPr>
            <p:ph type="sldNum" sz="quarter" idx="5"/>
          </p:nvPr>
        </p:nvSpPr>
        <p:spPr/>
        <p:txBody>
          <a:bodyPr/>
          <a:lstStyle/>
          <a:p>
            <a:fld id="{BC849E9A-41F7-4779-A581-48A7C374A227}" type="slidenum">
              <a:rPr lang="en-US" smtClean="0"/>
              <a:t>17</a:t>
            </a:fld>
            <a:endParaRPr lang="en-US" dirty="0"/>
          </a:p>
        </p:txBody>
      </p:sp>
    </p:spTree>
    <p:extLst>
      <p:ext uri="{BB962C8B-B14F-4D97-AF65-F5344CB8AC3E}">
        <p14:creationId xmlns:p14="http://schemas.microsoft.com/office/powerpoint/2010/main" val="243947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screen of a State User and Grantees should see a similar screen. </a:t>
            </a:r>
          </a:p>
        </p:txBody>
      </p:sp>
      <p:sp>
        <p:nvSpPr>
          <p:cNvPr id="4" name="Slide Number Placeholder 3"/>
          <p:cNvSpPr>
            <a:spLocks noGrp="1"/>
          </p:cNvSpPr>
          <p:nvPr>
            <p:ph type="sldNum" sz="quarter" idx="5"/>
          </p:nvPr>
        </p:nvSpPr>
        <p:spPr/>
        <p:txBody>
          <a:bodyPr/>
          <a:lstStyle/>
          <a:p>
            <a:fld id="{BC849E9A-41F7-4779-A581-48A7C374A227}" type="slidenum">
              <a:rPr lang="en-US" smtClean="0"/>
              <a:t>18</a:t>
            </a:fld>
            <a:endParaRPr lang="en-US" dirty="0"/>
          </a:p>
        </p:txBody>
      </p:sp>
    </p:spTree>
    <p:extLst>
      <p:ext uri="{BB962C8B-B14F-4D97-AF65-F5344CB8AC3E}">
        <p14:creationId xmlns:p14="http://schemas.microsoft.com/office/powerpoint/2010/main" val="269218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COVID-19 Impact Statement on this page. Please add information to describe how COVID-19 has affected your program.</a:t>
            </a:r>
          </a:p>
        </p:txBody>
      </p:sp>
      <p:sp>
        <p:nvSpPr>
          <p:cNvPr id="4" name="Slide Number Placeholder 3"/>
          <p:cNvSpPr>
            <a:spLocks noGrp="1"/>
          </p:cNvSpPr>
          <p:nvPr>
            <p:ph type="sldNum" sz="quarter" idx="5"/>
          </p:nvPr>
        </p:nvSpPr>
        <p:spPr/>
        <p:txBody>
          <a:bodyPr/>
          <a:lstStyle/>
          <a:p>
            <a:fld id="{BC849E9A-41F7-4779-A581-48A7C374A227}" type="slidenum">
              <a:rPr lang="en-US" smtClean="0"/>
              <a:t>19</a:t>
            </a:fld>
            <a:endParaRPr lang="en-US" dirty="0"/>
          </a:p>
        </p:txBody>
      </p:sp>
    </p:spTree>
    <p:extLst>
      <p:ext uri="{BB962C8B-B14F-4D97-AF65-F5344CB8AC3E}">
        <p14:creationId xmlns:p14="http://schemas.microsoft.com/office/powerpoint/2010/main" val="141243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enter data into a Center, click the “Enter APR Data” button. Enter all data into one Center at a time. When you finish entering data into a Center you will be returned to this screen to enter data into your other Centers.</a:t>
            </a:r>
          </a:p>
        </p:txBody>
      </p:sp>
      <p:sp>
        <p:nvSpPr>
          <p:cNvPr id="4" name="Slide Number Placeholder 3"/>
          <p:cNvSpPr>
            <a:spLocks noGrp="1"/>
          </p:cNvSpPr>
          <p:nvPr>
            <p:ph type="sldNum" sz="quarter" idx="5"/>
          </p:nvPr>
        </p:nvSpPr>
        <p:spPr/>
        <p:txBody>
          <a:bodyPr/>
          <a:lstStyle/>
          <a:p>
            <a:fld id="{BC849E9A-41F7-4779-A581-48A7C374A227}" type="slidenum">
              <a:rPr lang="en-US" smtClean="0"/>
              <a:t>20</a:t>
            </a:fld>
            <a:endParaRPr lang="en-US" dirty="0"/>
          </a:p>
        </p:txBody>
      </p:sp>
    </p:spTree>
    <p:extLst>
      <p:ext uri="{BB962C8B-B14F-4D97-AF65-F5344CB8AC3E}">
        <p14:creationId xmlns:p14="http://schemas.microsoft.com/office/powerpoint/2010/main" val="88181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21</a:t>
            </a:fld>
            <a:endParaRPr lang="en-US" dirty="0"/>
          </a:p>
        </p:txBody>
      </p:sp>
    </p:spTree>
    <p:extLst>
      <p:ext uri="{BB962C8B-B14F-4D97-AF65-F5344CB8AC3E}">
        <p14:creationId xmlns:p14="http://schemas.microsoft.com/office/powerpoint/2010/main" val="3994760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Academic category is selected a text box will pop up to allow data entry. </a:t>
            </a:r>
          </a:p>
          <a:p>
            <a:endParaRPr lang="en-US" dirty="0"/>
          </a:p>
          <a:p>
            <a:r>
              <a:rPr lang="en-US" dirty="0"/>
              <a:t>The navigation ribbon is circled red.</a:t>
            </a:r>
          </a:p>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22</a:t>
            </a:fld>
            <a:endParaRPr lang="en-US" dirty="0"/>
          </a:p>
        </p:txBody>
      </p:sp>
    </p:spTree>
    <p:extLst>
      <p:ext uri="{BB962C8B-B14F-4D97-AF65-F5344CB8AC3E}">
        <p14:creationId xmlns:p14="http://schemas.microsoft.com/office/powerpoint/2010/main" val="2398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up website. Add the link to</a:t>
            </a:r>
            <a:r>
              <a:rPr lang="en-US" baseline="0" dirty="0"/>
              <a:t> the slide and pop into chat.</a:t>
            </a: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24</a:t>
            </a:fld>
            <a:endParaRPr lang="en-US" dirty="0"/>
          </a:p>
        </p:txBody>
      </p:sp>
    </p:spTree>
    <p:extLst>
      <p:ext uri="{BB962C8B-B14F-4D97-AF65-F5344CB8AC3E}">
        <p14:creationId xmlns:p14="http://schemas.microsoft.com/office/powerpoint/2010/main" val="3086777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assessment scores – MAP</a:t>
            </a:r>
            <a:r>
              <a:rPr lang="en-US" baseline="0" dirty="0"/>
              <a:t> testing, grades, teacher survey, FAST scores</a:t>
            </a: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27</a:t>
            </a:fld>
            <a:endParaRPr lang="en-US" dirty="0"/>
          </a:p>
        </p:txBody>
      </p:sp>
    </p:spTree>
    <p:extLst>
      <p:ext uri="{BB962C8B-B14F-4D97-AF65-F5344CB8AC3E}">
        <p14:creationId xmlns:p14="http://schemas.microsoft.com/office/powerpoint/2010/main" val="4290041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a text box and a counter will appear to assist in data entry.</a:t>
            </a:r>
          </a:p>
        </p:txBody>
      </p:sp>
      <p:sp>
        <p:nvSpPr>
          <p:cNvPr id="4" name="Slide Number Placeholder 3"/>
          <p:cNvSpPr>
            <a:spLocks noGrp="1"/>
          </p:cNvSpPr>
          <p:nvPr>
            <p:ph type="sldNum" sz="quarter" idx="5"/>
          </p:nvPr>
        </p:nvSpPr>
        <p:spPr/>
        <p:txBody>
          <a:bodyPr/>
          <a:lstStyle/>
          <a:p>
            <a:fld id="{BC849E9A-41F7-4779-A581-48A7C374A227}" type="slidenum">
              <a:rPr lang="en-US" smtClean="0"/>
              <a:t>29</a:t>
            </a:fld>
            <a:endParaRPr lang="en-US" dirty="0"/>
          </a:p>
        </p:txBody>
      </p:sp>
    </p:spTree>
    <p:extLst>
      <p:ext uri="{BB962C8B-B14F-4D97-AF65-F5344CB8AC3E}">
        <p14:creationId xmlns:p14="http://schemas.microsoft.com/office/powerpoint/2010/main" val="50606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goes to Congress</a:t>
            </a:r>
            <a:r>
              <a:rPr lang="en-US" baseline="0" dirty="0"/>
              <a:t> 3x per year</a:t>
            </a: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1771374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 will double check on slides for outcomes and will mention aggregating</a:t>
            </a:r>
            <a:r>
              <a:rPr lang="en-US" baseline="0" dirty="0"/>
              <a:t> data from less than 30 days.</a:t>
            </a: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33</a:t>
            </a:fld>
            <a:endParaRPr lang="en-US" dirty="0"/>
          </a:p>
        </p:txBody>
      </p:sp>
    </p:spTree>
    <p:extLst>
      <p:ext uri="{BB962C8B-B14F-4D97-AF65-F5344CB8AC3E}">
        <p14:creationId xmlns:p14="http://schemas.microsoft.com/office/powerpoint/2010/main" val="2701062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a:t>
            </a:r>
            <a:r>
              <a:rPr lang="en-US" baseline="0" dirty="0"/>
              <a:t> slide from Tim</a:t>
            </a: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37</a:t>
            </a:fld>
            <a:endParaRPr lang="en-US" dirty="0"/>
          </a:p>
        </p:txBody>
      </p:sp>
    </p:spTree>
    <p:extLst>
      <p:ext uri="{BB962C8B-B14F-4D97-AF65-F5344CB8AC3E}">
        <p14:creationId xmlns:p14="http://schemas.microsoft.com/office/powerpoint/2010/main" val="1782821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a:t>
            </a:r>
            <a:r>
              <a:rPr lang="en-US" baseline="0" dirty="0"/>
              <a:t> language again.</a:t>
            </a: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38</a:t>
            </a:fld>
            <a:endParaRPr lang="en-US" dirty="0"/>
          </a:p>
        </p:txBody>
      </p:sp>
    </p:spTree>
    <p:extLst>
      <p:ext uri="{BB962C8B-B14F-4D97-AF65-F5344CB8AC3E}">
        <p14:creationId xmlns:p14="http://schemas.microsoft.com/office/powerpoint/2010/main" val="911088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code for all of these data collection.</a:t>
            </a:r>
          </a:p>
        </p:txBody>
      </p:sp>
      <p:sp>
        <p:nvSpPr>
          <p:cNvPr id="4" name="Slide Number Placeholder 3"/>
          <p:cNvSpPr>
            <a:spLocks noGrp="1"/>
          </p:cNvSpPr>
          <p:nvPr>
            <p:ph type="sldNum" sz="quarter" idx="10"/>
          </p:nvPr>
        </p:nvSpPr>
        <p:spPr/>
        <p:txBody>
          <a:bodyPr/>
          <a:lstStyle/>
          <a:p>
            <a:fld id="{BC849E9A-41F7-4779-A581-48A7C374A227}" type="slidenum">
              <a:rPr lang="en-US" smtClean="0"/>
              <a:t>42</a:t>
            </a:fld>
            <a:endParaRPr lang="en-US" dirty="0"/>
          </a:p>
        </p:txBody>
      </p:sp>
    </p:spTree>
    <p:extLst>
      <p:ext uri="{BB962C8B-B14F-4D97-AF65-F5344CB8AC3E}">
        <p14:creationId xmlns:p14="http://schemas.microsoft.com/office/powerpoint/2010/main" val="369561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44</a:t>
            </a:fld>
            <a:endParaRPr lang="en-US" dirty="0"/>
          </a:p>
        </p:txBody>
      </p:sp>
    </p:spTree>
    <p:extLst>
      <p:ext uri="{BB962C8B-B14F-4D97-AF65-F5344CB8AC3E}">
        <p14:creationId xmlns:p14="http://schemas.microsoft.com/office/powerpoint/2010/main" val="64420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382987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209166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click the “Accept” button to access the login screen</a:t>
            </a:r>
          </a:p>
        </p:txBody>
      </p:sp>
      <p:sp>
        <p:nvSpPr>
          <p:cNvPr id="4" name="Slide Number Placeholder 3"/>
          <p:cNvSpPr>
            <a:spLocks noGrp="1"/>
          </p:cNvSpPr>
          <p:nvPr>
            <p:ph type="sldNum" sz="quarter" idx="5"/>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292701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login screen,</a:t>
            </a:r>
          </a:p>
          <a:p>
            <a:endParaRPr lang="en-US" dirty="0"/>
          </a:p>
          <a:p>
            <a:r>
              <a:rPr lang="en-US" dirty="0"/>
              <a:t>Notice a link if you have forgotten your password. Tim is also able to reset passwords. Contact Tim by email for a password reset.</a:t>
            </a:r>
          </a:p>
        </p:txBody>
      </p:sp>
      <p:sp>
        <p:nvSpPr>
          <p:cNvPr id="4" name="Slide Number Placeholder 3"/>
          <p:cNvSpPr>
            <a:spLocks noGrp="1"/>
          </p:cNvSpPr>
          <p:nvPr>
            <p:ph type="sldNum" sz="quarter" idx="5"/>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94882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the landing page after you successfully sign into 21APR. You may use either the menu on the left side of the screen or click on one of the tiles located on the right side of the screen.</a:t>
            </a:r>
          </a:p>
          <a:p>
            <a:endParaRPr lang="en-US" dirty="0"/>
          </a:p>
          <a:p>
            <a:r>
              <a:rPr lang="en-US" dirty="0"/>
              <a:t>You can also navigate to the data entry and run reports from this page.</a:t>
            </a:r>
          </a:p>
          <a:p>
            <a:endParaRPr lang="en-US" dirty="0"/>
          </a:p>
          <a:p>
            <a:r>
              <a:rPr lang="en-US" dirty="0"/>
              <a:t>Note the red circle on the last tile indicating how to get to the guides and FAQs in 21APR.</a:t>
            </a:r>
          </a:p>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400844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21APR has very good support tools with their Quick Guides and FAQs. The Quick Guides are </a:t>
            </a:r>
          </a:p>
        </p:txBody>
      </p:sp>
      <p:sp>
        <p:nvSpPr>
          <p:cNvPr id="4" name="Slide Number Placeholder 3"/>
          <p:cNvSpPr>
            <a:spLocks noGrp="1"/>
          </p:cNvSpPr>
          <p:nvPr>
            <p:ph type="sldNum" sz="quarter" idx="5"/>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395082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page of Quick Guide #5</a:t>
            </a:r>
          </a:p>
        </p:txBody>
      </p:sp>
      <p:sp>
        <p:nvSpPr>
          <p:cNvPr id="4" name="Slide Number Placeholder 3"/>
          <p:cNvSpPr>
            <a:spLocks noGrp="1"/>
          </p:cNvSpPr>
          <p:nvPr>
            <p:ph type="sldNum" sz="quarter" idx="5"/>
          </p:nvPr>
        </p:nvSpPr>
        <p:spPr/>
        <p:txBody>
          <a:bodyPr/>
          <a:lstStyle/>
          <a:p>
            <a:fld id="{BC849E9A-41F7-4779-A581-48A7C374A227}" type="slidenum">
              <a:rPr lang="en-US" smtClean="0"/>
              <a:t>15</a:t>
            </a:fld>
            <a:endParaRPr lang="en-US" dirty="0"/>
          </a:p>
        </p:txBody>
      </p:sp>
    </p:spTree>
    <p:extLst>
      <p:ext uri="{BB962C8B-B14F-4D97-AF65-F5344CB8AC3E}">
        <p14:creationId xmlns:p14="http://schemas.microsoft.com/office/powerpoint/2010/main" val="115791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5" name="Footer Placeholder 4">
            <a:extLst>
              <a:ext uri="{FF2B5EF4-FFF2-40B4-BE49-F238E27FC236}">
                <a16:creationId xmlns=""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5" name="Footer Placeholder 4">
            <a:extLst>
              <a:ext uri="{FF2B5EF4-FFF2-40B4-BE49-F238E27FC236}">
                <a16:creationId xmlns=""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5" name="Footer Placeholder 4">
            <a:extLst>
              <a:ext uri="{FF2B5EF4-FFF2-40B4-BE49-F238E27FC236}">
                <a16:creationId xmlns=""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5" name="Footer Placeholder 4">
            <a:extLst>
              <a:ext uri="{FF2B5EF4-FFF2-40B4-BE49-F238E27FC236}">
                <a16:creationId xmlns=""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5" name="Footer Placeholder 4">
            <a:extLst>
              <a:ext uri="{FF2B5EF4-FFF2-40B4-BE49-F238E27FC236}">
                <a16:creationId xmlns=""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6" name="Footer Placeholder 5">
            <a:extLst>
              <a:ext uri="{FF2B5EF4-FFF2-40B4-BE49-F238E27FC236}">
                <a16:creationId xmlns=""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8" name="Footer Placeholder 7">
            <a:extLst>
              <a:ext uri="{FF2B5EF4-FFF2-40B4-BE49-F238E27FC236}">
                <a16:creationId xmlns=""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4" name="Footer Placeholder 3">
            <a:extLst>
              <a:ext uri="{FF2B5EF4-FFF2-40B4-BE49-F238E27FC236}">
                <a16:creationId xmlns=""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3" name="Footer Placeholder 2">
            <a:extLst>
              <a:ext uri="{FF2B5EF4-FFF2-40B4-BE49-F238E27FC236}">
                <a16:creationId xmlns=""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6" name="Footer Placeholder 5">
            <a:extLst>
              <a:ext uri="{FF2B5EF4-FFF2-40B4-BE49-F238E27FC236}">
                <a16:creationId xmlns=""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11/19/2020</a:t>
            </a:fld>
            <a:endParaRPr lang="en-US" dirty="0"/>
          </a:p>
        </p:txBody>
      </p:sp>
      <p:sp>
        <p:nvSpPr>
          <p:cNvPr id="6" name="Footer Placeholder 5">
            <a:extLst>
              <a:ext uri="{FF2B5EF4-FFF2-40B4-BE49-F238E27FC236}">
                <a16:creationId xmlns=""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11/19/2020</a:t>
            </a:fld>
            <a:endParaRPr lang="en-US" dirty="0"/>
          </a:p>
        </p:txBody>
      </p:sp>
      <p:sp>
        <p:nvSpPr>
          <p:cNvPr id="5" name="Footer Placeholder 4">
            <a:extLst>
              <a:ext uri="{FF2B5EF4-FFF2-40B4-BE49-F238E27FC236}">
                <a16:creationId xmlns=""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itp.education.uiowa.edu/ia/documents/Proficient.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owa21cclc.com/grant-inf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iowa21cclc.com/grant-inf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2.png"/><Relationship Id="rId10" Type="http://schemas.openxmlformats.org/officeDocument/2006/relationships/image" Target="../media/image2.svg"/><Relationship Id="rId4" Type="http://schemas.openxmlformats.org/officeDocument/2006/relationships/image" Target="../media/image8.sv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iowa21cclc.com/grant-inf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Tim.Glenn@iowa.gov"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21apr.ed.gov/logi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61AC0E-7195-4ACF-AA0A-5E2923A987F7}"/>
              </a:ext>
            </a:extLst>
          </p:cNvPr>
          <p:cNvSpPr>
            <a:spLocks noGrp="1"/>
          </p:cNvSpPr>
          <p:nvPr>
            <p:ph type="ctrTitle"/>
          </p:nvPr>
        </p:nvSpPr>
        <p:spPr>
          <a:xfrm>
            <a:off x="3998091" y="3648426"/>
            <a:ext cx="7346849" cy="2236946"/>
          </a:xfrm>
        </p:spPr>
        <p:txBody>
          <a:bodyPr anchor="t">
            <a:normAutofit fontScale="90000"/>
          </a:bodyPr>
          <a:lstStyle/>
          <a:p>
            <a:pPr algn="l"/>
            <a:r>
              <a:rPr lang="en-US" sz="4400" dirty="0">
                <a:latin typeface="Franklin Gothic Book" panose="020B0503020102020204" pitchFamily="34" charset="0"/>
              </a:rPr>
              <a:t>Data Collection and Entry: What to Collect, How to Collect, and When to Collect</a:t>
            </a:r>
            <a:br>
              <a:rPr lang="en-US" sz="4400" dirty="0">
                <a:latin typeface="Franklin Gothic Book" panose="020B0503020102020204" pitchFamily="34" charset="0"/>
              </a:rPr>
            </a:br>
            <a:endParaRPr lang="en-US" sz="4400" dirty="0">
              <a:latin typeface="Franklin Gothic Book" panose="020B0503020102020204" pitchFamily="34" charset="0"/>
              <a:cs typeface="Segoe UI" panose="020B0502040204020203" pitchFamily="34" charset="0"/>
            </a:endParaRPr>
          </a:p>
        </p:txBody>
      </p:sp>
      <p:sp>
        <p:nvSpPr>
          <p:cNvPr id="3" name="Subtitle 2">
            <a:extLst>
              <a:ext uri="{FF2B5EF4-FFF2-40B4-BE49-F238E27FC236}">
                <a16:creationId xmlns="" xmlns:a16="http://schemas.microsoft.com/office/drawing/2014/main" id="{814253EE-4FA2-4843-BE27-C7D5B08FFB81}"/>
              </a:ext>
            </a:extLst>
          </p:cNvPr>
          <p:cNvSpPr>
            <a:spLocks noGrp="1"/>
          </p:cNvSpPr>
          <p:nvPr>
            <p:ph type="subTitle" idx="1"/>
          </p:nvPr>
        </p:nvSpPr>
        <p:spPr>
          <a:xfrm>
            <a:off x="4021530" y="5482344"/>
            <a:ext cx="7472266" cy="576738"/>
          </a:xfrm>
        </p:spPr>
        <p:txBody>
          <a:bodyPr anchor="b">
            <a:normAutofit fontScale="92500"/>
          </a:bodyPr>
          <a:lstStyle/>
          <a:p>
            <a:pPr algn="l"/>
            <a:r>
              <a:rPr lang="en-US" sz="2000" dirty="0">
                <a:latin typeface="Franklin Gothic Book" panose="020B0503020102020204" pitchFamily="34" charset="0"/>
              </a:rPr>
              <a:t>APR, Local Evaluation and Annual State Survey – November 19, 2020</a:t>
            </a:r>
          </a:p>
        </p:txBody>
      </p:sp>
      <p:sp>
        <p:nvSpPr>
          <p:cNvPr id="29" name="Freeform: Shape 28">
            <a:extLst>
              <a:ext uri="{FF2B5EF4-FFF2-40B4-BE49-F238E27FC236}">
                <a16:creationId xmlns="" xmlns:a16="http://schemas.microsoft.com/office/drawing/2014/main" id="{F6E384F5-137A-40B1-97F0-694CC6ECD5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 xmlns:a16="http://schemas.microsoft.com/office/drawing/2014/main" id="{EBA87361-6D30-46E4-834B-719CF5905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 xmlns:a16="http://schemas.microsoft.com/office/drawing/2014/main" id="{9DBC4630-03DA-474F-BBCB-BA3AE6B317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 xmlns:a16="http://schemas.microsoft.com/office/drawing/2014/main" id="{D89DB1C0-FEEC-4CB6-88B2-F9C5562E09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 xmlns:a16="http://schemas.microsoft.com/office/drawing/2014/main" id="{78418A25-6EAC-4140-BFE6-284E1925B5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 xmlns:a16="http://schemas.microsoft.com/office/drawing/2014/main" id="{08163D1C-ED91-4D5F-A33B-CF1256B270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041716" y="1434956"/>
            <a:ext cx="1827742" cy="1827742"/>
          </a:xfrm>
          <a:prstGeom prst="rect">
            <a:avLst/>
          </a:prstGeom>
        </p:spPr>
      </p:pic>
      <p:pic>
        <p:nvPicPr>
          <p:cNvPr id="7" name="Graphic 6" descr="Blackboard">
            <a:extLst>
              <a:ext uri="{FF2B5EF4-FFF2-40B4-BE49-F238E27FC236}">
                <a16:creationId xmlns="" xmlns:a16="http://schemas.microsoft.com/office/drawing/2014/main" id="{2696A1A4-8E43-47F6-A6DC-A9ADAB053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 xmlns:a16="http://schemas.microsoft.com/office/drawing/2014/main" id="{31103AB2-C090-458F-B752-294F23AFA8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 xmlns:a16="http://schemas.microsoft.com/office/drawing/2014/main" id="{83D471F3-782A-4BA1-9CAB-FF5CDF0A75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 xmlns:a16="http://schemas.microsoft.com/office/drawing/2014/main" id="{18A239E6-97C0-4A74-8E7A-C9FD39A8C9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07B9904-3FD3-4EBA-8B2E-7A7DFE65F720}"/>
              </a:ext>
            </a:extLst>
          </p:cNvPr>
          <p:cNvPicPr>
            <a:picLocks noChangeAspect="1"/>
          </p:cNvPicPr>
          <p:nvPr/>
        </p:nvPicPr>
        <p:blipFill>
          <a:blip r:embed="rId3"/>
          <a:stretch>
            <a:fillRect/>
          </a:stretch>
        </p:blipFill>
        <p:spPr>
          <a:xfrm>
            <a:off x="0" y="839875"/>
            <a:ext cx="12192000" cy="6453598"/>
          </a:xfrm>
          <a:prstGeom prst="rect">
            <a:avLst/>
          </a:prstGeom>
        </p:spPr>
      </p:pic>
      <p:sp>
        <p:nvSpPr>
          <p:cNvPr id="3" name="Oval 2">
            <a:extLst>
              <a:ext uri="{FF2B5EF4-FFF2-40B4-BE49-F238E27FC236}">
                <a16:creationId xmlns="" xmlns:a16="http://schemas.microsoft.com/office/drawing/2014/main" id="{63C85106-AF6E-43AA-945B-B44A32EE8DCB}"/>
              </a:ext>
            </a:extLst>
          </p:cNvPr>
          <p:cNvSpPr/>
          <p:nvPr/>
        </p:nvSpPr>
        <p:spPr>
          <a:xfrm>
            <a:off x="8903367" y="6659479"/>
            <a:ext cx="1528011" cy="3970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911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816736" cy="1837509"/>
          </a:xfrm>
        </p:spPr>
        <p:txBody>
          <a:bodyPr>
            <a:normAutofit/>
          </a:bodyPr>
          <a:lstStyle/>
          <a:p>
            <a:r>
              <a:rPr lang="en-US" dirty="0"/>
              <a:t>Guides and FAQ</a:t>
            </a:r>
          </a:p>
        </p:txBody>
      </p:sp>
    </p:spTree>
    <p:extLst>
      <p:ext uri="{BB962C8B-B14F-4D97-AF65-F5344CB8AC3E}">
        <p14:creationId xmlns:p14="http://schemas.microsoft.com/office/powerpoint/2010/main" val="2584176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29540ED-5F38-4785-AE2F-36F6CDD3076A}"/>
              </a:ext>
            </a:extLst>
          </p:cNvPr>
          <p:cNvPicPr>
            <a:picLocks noChangeAspect="1"/>
          </p:cNvPicPr>
          <p:nvPr/>
        </p:nvPicPr>
        <p:blipFill>
          <a:blip r:embed="rId2"/>
          <a:stretch>
            <a:fillRect/>
          </a:stretch>
        </p:blipFill>
        <p:spPr>
          <a:xfrm>
            <a:off x="1524000" y="1960176"/>
            <a:ext cx="9144000" cy="2693391"/>
          </a:xfrm>
          <a:prstGeom prst="rect">
            <a:avLst/>
          </a:prstGeom>
        </p:spPr>
      </p:pic>
      <p:sp>
        <p:nvSpPr>
          <p:cNvPr id="6" name="TextBox 5">
            <a:extLst>
              <a:ext uri="{FF2B5EF4-FFF2-40B4-BE49-F238E27FC236}">
                <a16:creationId xmlns="" xmlns:a16="http://schemas.microsoft.com/office/drawing/2014/main" id="{76B7382C-DFB5-43BB-B33C-E891A2E14D83}"/>
              </a:ext>
            </a:extLst>
          </p:cNvPr>
          <p:cNvSpPr txBox="1"/>
          <p:nvPr/>
        </p:nvSpPr>
        <p:spPr>
          <a:xfrm>
            <a:off x="2004623" y="764947"/>
            <a:ext cx="8085217" cy="830997"/>
          </a:xfrm>
          <a:prstGeom prst="rect">
            <a:avLst/>
          </a:prstGeom>
          <a:noFill/>
        </p:spPr>
        <p:txBody>
          <a:bodyPr wrap="square" rtlCol="0">
            <a:spAutoFit/>
          </a:bodyPr>
          <a:lstStyle/>
          <a:p>
            <a:r>
              <a:rPr lang="en-US" sz="2400" b="1" dirty="0">
                <a:solidFill>
                  <a:srgbClr val="FF0000"/>
                </a:solidFill>
              </a:rPr>
              <a:t>Three methods of measuring growth</a:t>
            </a:r>
          </a:p>
          <a:p>
            <a:r>
              <a:rPr lang="en-US" sz="2400" b="1" dirty="0">
                <a:solidFill>
                  <a:srgbClr val="FF0000"/>
                </a:solidFill>
              </a:rPr>
              <a:t> in the APR data system:</a:t>
            </a:r>
          </a:p>
        </p:txBody>
      </p:sp>
      <p:sp>
        <p:nvSpPr>
          <p:cNvPr id="7" name="TextBox 6">
            <a:extLst>
              <a:ext uri="{FF2B5EF4-FFF2-40B4-BE49-F238E27FC236}">
                <a16:creationId xmlns="" xmlns:a16="http://schemas.microsoft.com/office/drawing/2014/main" id="{9AD1F501-F6F0-4FD4-B514-E5AE1F845D03}"/>
              </a:ext>
            </a:extLst>
          </p:cNvPr>
          <p:cNvSpPr txBox="1"/>
          <p:nvPr/>
        </p:nvSpPr>
        <p:spPr>
          <a:xfrm>
            <a:off x="1792224" y="4897826"/>
            <a:ext cx="8510016" cy="1200329"/>
          </a:xfrm>
          <a:prstGeom prst="rect">
            <a:avLst/>
          </a:prstGeom>
          <a:noFill/>
        </p:spPr>
        <p:txBody>
          <a:bodyPr wrap="square" rtlCol="0">
            <a:spAutoFit/>
          </a:bodyPr>
          <a:lstStyle/>
          <a:p>
            <a:pPr marL="257175" indent="-257175">
              <a:buFont typeface="+mj-lt"/>
              <a:buAutoNum type="arabicPeriod"/>
            </a:pPr>
            <a:r>
              <a:rPr lang="en-US" dirty="0"/>
              <a:t>ASSESSMENT-  Do you have TEST data to document student growth?</a:t>
            </a:r>
          </a:p>
          <a:p>
            <a:pPr marL="257175" indent="-257175">
              <a:buFont typeface="+mj-lt"/>
              <a:buAutoNum type="arabicPeriod"/>
            </a:pPr>
            <a:r>
              <a:rPr lang="en-US" dirty="0"/>
              <a:t>GRADES- Did the students receive a grade?  Use this to measure growth.</a:t>
            </a:r>
          </a:p>
          <a:p>
            <a:pPr marL="257175" indent="-257175">
              <a:buFont typeface="+mj-lt"/>
              <a:buAutoNum type="arabicPeriod"/>
            </a:pPr>
            <a:r>
              <a:rPr lang="en-US" dirty="0"/>
              <a:t>Teacher Reported- Programs do a teacher survey- use this to measure growth</a:t>
            </a:r>
          </a:p>
          <a:p>
            <a:r>
              <a:rPr lang="en-US" dirty="0"/>
              <a:t>.</a:t>
            </a:r>
          </a:p>
        </p:txBody>
      </p:sp>
    </p:spTree>
    <p:extLst>
      <p:ext uri="{BB962C8B-B14F-4D97-AF65-F5344CB8AC3E}">
        <p14:creationId xmlns:p14="http://schemas.microsoft.com/office/powerpoint/2010/main" val="2894896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255071B-8CD9-4052-A908-7EAE9845EC6D}"/>
              </a:ext>
            </a:extLst>
          </p:cNvPr>
          <p:cNvPicPr>
            <a:picLocks noChangeAspect="1"/>
          </p:cNvPicPr>
          <p:nvPr/>
        </p:nvPicPr>
        <p:blipFill>
          <a:blip r:embed="rId2"/>
          <a:stretch>
            <a:fillRect/>
          </a:stretch>
        </p:blipFill>
        <p:spPr>
          <a:xfrm>
            <a:off x="0" y="1141429"/>
            <a:ext cx="12192000" cy="5200783"/>
          </a:xfrm>
          <a:prstGeom prst="rect">
            <a:avLst/>
          </a:prstGeom>
        </p:spPr>
      </p:pic>
      <p:sp>
        <p:nvSpPr>
          <p:cNvPr id="4" name="Oval 3">
            <a:extLst>
              <a:ext uri="{FF2B5EF4-FFF2-40B4-BE49-F238E27FC236}">
                <a16:creationId xmlns="" xmlns:a16="http://schemas.microsoft.com/office/drawing/2014/main" id="{5F1A54AA-5826-4691-A601-1943FEBD0CA7}"/>
              </a:ext>
            </a:extLst>
          </p:cNvPr>
          <p:cNvSpPr/>
          <p:nvPr/>
        </p:nvSpPr>
        <p:spPr>
          <a:xfrm>
            <a:off x="5654842" y="2105527"/>
            <a:ext cx="2394284" cy="20694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0AC88925-534B-4E57-A3F9-DA8538A0E478}"/>
              </a:ext>
            </a:extLst>
          </p:cNvPr>
          <p:cNvSpPr txBox="1"/>
          <p:nvPr/>
        </p:nvSpPr>
        <p:spPr>
          <a:xfrm>
            <a:off x="794085" y="192622"/>
            <a:ext cx="10852484" cy="646331"/>
          </a:xfrm>
          <a:prstGeom prst="rect">
            <a:avLst/>
          </a:prstGeom>
          <a:noFill/>
        </p:spPr>
        <p:txBody>
          <a:bodyPr wrap="square" rtlCol="0">
            <a:spAutoFit/>
          </a:bodyPr>
          <a:lstStyle/>
          <a:p>
            <a:pPr algn="ctr"/>
            <a:r>
              <a:rPr lang="en-US" sz="3600" b="1" dirty="0"/>
              <a:t>21APR Support Page</a:t>
            </a:r>
          </a:p>
        </p:txBody>
      </p:sp>
    </p:spTree>
    <p:extLst>
      <p:ext uri="{BB962C8B-B14F-4D97-AF65-F5344CB8AC3E}">
        <p14:creationId xmlns:p14="http://schemas.microsoft.com/office/powerpoint/2010/main" val="2293311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F06FDC6-67D6-4710-AF8C-12A5D8D75C10}"/>
              </a:ext>
            </a:extLst>
          </p:cNvPr>
          <p:cNvPicPr>
            <a:picLocks noChangeAspect="1"/>
          </p:cNvPicPr>
          <p:nvPr/>
        </p:nvPicPr>
        <p:blipFill>
          <a:blip r:embed="rId2"/>
          <a:stretch>
            <a:fillRect/>
          </a:stretch>
        </p:blipFill>
        <p:spPr>
          <a:xfrm>
            <a:off x="5602275" y="0"/>
            <a:ext cx="6449786" cy="6858000"/>
          </a:xfrm>
          <a:prstGeom prst="rect">
            <a:avLst/>
          </a:prstGeom>
        </p:spPr>
      </p:pic>
      <p:sp>
        <p:nvSpPr>
          <p:cNvPr id="3" name="TextBox 2">
            <a:extLst>
              <a:ext uri="{FF2B5EF4-FFF2-40B4-BE49-F238E27FC236}">
                <a16:creationId xmlns="" xmlns:a16="http://schemas.microsoft.com/office/drawing/2014/main" id="{0D6C8BE0-C8D7-416A-AD4F-A5968618A734}"/>
              </a:ext>
            </a:extLst>
          </p:cNvPr>
          <p:cNvSpPr txBox="1"/>
          <p:nvPr/>
        </p:nvSpPr>
        <p:spPr>
          <a:xfrm>
            <a:off x="541421" y="721895"/>
            <a:ext cx="4692316" cy="646331"/>
          </a:xfrm>
          <a:prstGeom prst="rect">
            <a:avLst/>
          </a:prstGeom>
          <a:noFill/>
        </p:spPr>
        <p:txBody>
          <a:bodyPr wrap="square" rtlCol="0">
            <a:spAutoFit/>
          </a:bodyPr>
          <a:lstStyle/>
          <a:p>
            <a:r>
              <a:rPr lang="en-US" sz="3600" b="1" dirty="0"/>
              <a:t>21APR Quick Guides</a:t>
            </a:r>
          </a:p>
        </p:txBody>
      </p:sp>
    </p:spTree>
    <p:extLst>
      <p:ext uri="{BB962C8B-B14F-4D97-AF65-F5344CB8AC3E}">
        <p14:creationId xmlns:p14="http://schemas.microsoft.com/office/powerpoint/2010/main" val="1667884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751E7BD-9F15-4811-BBC4-B55EDC625243}"/>
              </a:ext>
            </a:extLst>
          </p:cNvPr>
          <p:cNvPicPr>
            <a:picLocks noChangeAspect="1"/>
          </p:cNvPicPr>
          <p:nvPr/>
        </p:nvPicPr>
        <p:blipFill>
          <a:blip r:embed="rId3"/>
          <a:stretch>
            <a:fillRect/>
          </a:stretch>
        </p:blipFill>
        <p:spPr>
          <a:xfrm>
            <a:off x="3067300" y="147637"/>
            <a:ext cx="8848725" cy="6562725"/>
          </a:xfrm>
          <a:prstGeom prst="rect">
            <a:avLst/>
          </a:prstGeom>
        </p:spPr>
      </p:pic>
      <p:sp>
        <p:nvSpPr>
          <p:cNvPr id="5" name="TextBox 4">
            <a:extLst>
              <a:ext uri="{FF2B5EF4-FFF2-40B4-BE49-F238E27FC236}">
                <a16:creationId xmlns="" xmlns:a16="http://schemas.microsoft.com/office/drawing/2014/main" id="{99C89479-9855-4A75-A635-36F252DF9B13}"/>
              </a:ext>
            </a:extLst>
          </p:cNvPr>
          <p:cNvSpPr txBox="1"/>
          <p:nvPr/>
        </p:nvSpPr>
        <p:spPr>
          <a:xfrm>
            <a:off x="275975" y="493295"/>
            <a:ext cx="2419099" cy="1754326"/>
          </a:xfrm>
          <a:prstGeom prst="rect">
            <a:avLst/>
          </a:prstGeom>
          <a:noFill/>
        </p:spPr>
        <p:txBody>
          <a:bodyPr wrap="square" rtlCol="0">
            <a:spAutoFit/>
          </a:bodyPr>
          <a:lstStyle/>
          <a:p>
            <a:r>
              <a:rPr lang="en-US" sz="3600" dirty="0"/>
              <a:t>Example of a Quick Guide</a:t>
            </a:r>
          </a:p>
        </p:txBody>
      </p:sp>
    </p:spTree>
    <p:extLst>
      <p:ext uri="{BB962C8B-B14F-4D97-AF65-F5344CB8AC3E}">
        <p14:creationId xmlns:p14="http://schemas.microsoft.com/office/powerpoint/2010/main" val="88709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A02034-CBCD-4543-B43C-76001F3AA8C1}"/>
              </a:ext>
            </a:extLst>
          </p:cNvPr>
          <p:cNvSpPr>
            <a:spLocks noGrp="1"/>
          </p:cNvSpPr>
          <p:nvPr>
            <p:ph type="title"/>
          </p:nvPr>
        </p:nvSpPr>
        <p:spPr>
          <a:xfrm>
            <a:off x="838200" y="365125"/>
            <a:ext cx="10515600" cy="717717"/>
          </a:xfrm>
        </p:spPr>
        <p:txBody>
          <a:bodyPr>
            <a:normAutofit/>
          </a:bodyPr>
          <a:lstStyle/>
          <a:p>
            <a:pPr algn="ctr"/>
            <a:r>
              <a:rPr lang="en-US" sz="3600" b="1" dirty="0"/>
              <a:t>Quick Guide Example Continued</a:t>
            </a:r>
          </a:p>
        </p:txBody>
      </p:sp>
      <p:pic>
        <p:nvPicPr>
          <p:cNvPr id="4" name="Content Placeholder 3">
            <a:extLst>
              <a:ext uri="{FF2B5EF4-FFF2-40B4-BE49-F238E27FC236}">
                <a16:creationId xmlns="" xmlns:a16="http://schemas.microsoft.com/office/drawing/2014/main" id="{DA8E5AD3-38E7-43B7-A6BA-8CA93511A523}"/>
              </a:ext>
            </a:extLst>
          </p:cNvPr>
          <p:cNvPicPr>
            <a:picLocks noGrp="1" noChangeAspect="1"/>
          </p:cNvPicPr>
          <p:nvPr>
            <p:ph idx="1"/>
          </p:nvPr>
        </p:nvPicPr>
        <p:blipFill>
          <a:blip r:embed="rId3"/>
          <a:stretch>
            <a:fillRect/>
          </a:stretch>
        </p:blipFill>
        <p:spPr>
          <a:xfrm>
            <a:off x="1949117" y="1038644"/>
            <a:ext cx="8145476" cy="5819355"/>
          </a:xfrm>
          <a:prstGeom prst="rect">
            <a:avLst/>
          </a:prstGeom>
        </p:spPr>
      </p:pic>
    </p:spTree>
    <p:extLst>
      <p:ext uri="{BB962C8B-B14F-4D97-AF65-F5344CB8AC3E}">
        <p14:creationId xmlns:p14="http://schemas.microsoft.com/office/powerpoint/2010/main" val="2885543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599"/>
            <a:ext cx="10371318" cy="4537167"/>
          </a:xfrm>
        </p:spPr>
        <p:txBody>
          <a:bodyPr>
            <a:normAutofit/>
          </a:bodyPr>
          <a:lstStyle/>
          <a:p>
            <a:r>
              <a:rPr lang="en-US" dirty="0"/>
              <a:t>Adding or updating Centers</a:t>
            </a:r>
            <a:r>
              <a:rPr lang="en-US" sz="6000" dirty="0"/>
              <a:t/>
            </a:r>
            <a:br>
              <a:rPr lang="en-US" sz="6000" dirty="0"/>
            </a:br>
            <a:r>
              <a:rPr lang="en-US" sz="2800" dirty="0"/>
              <a:t>--The Center is where the data is entered</a:t>
            </a:r>
            <a:br>
              <a:rPr lang="en-US" sz="2800" dirty="0"/>
            </a:br>
            <a:r>
              <a:rPr lang="en-US" sz="1200" dirty="0"/>
              <a:t/>
            </a:r>
            <a:br>
              <a:rPr lang="en-US" sz="1200" dirty="0"/>
            </a:br>
            <a:r>
              <a:rPr lang="en-US" dirty="0"/>
              <a:t>Adding Activities</a:t>
            </a:r>
            <a:br>
              <a:rPr lang="en-US" dirty="0"/>
            </a:br>
            <a:r>
              <a:rPr lang="en-US" sz="1200" dirty="0"/>
              <a:t/>
            </a:r>
            <a:br>
              <a:rPr lang="en-US" sz="1200" dirty="0"/>
            </a:br>
            <a:r>
              <a:rPr lang="en-US" dirty="0"/>
              <a:t>Adding Staffing</a:t>
            </a:r>
            <a:br>
              <a:rPr lang="en-US" dirty="0"/>
            </a:br>
            <a:r>
              <a:rPr lang="en-US" sz="1200" dirty="0"/>
              <a:t/>
            </a:r>
            <a:br>
              <a:rPr lang="en-US" sz="1200" dirty="0"/>
            </a:br>
            <a:r>
              <a:rPr lang="en-US" dirty="0"/>
              <a:t>Adding Participation Information</a:t>
            </a:r>
            <a:br>
              <a:rPr lang="en-US" dirty="0"/>
            </a:br>
            <a:r>
              <a:rPr lang="en-US" sz="1300" dirty="0"/>
              <a:t/>
            </a:r>
            <a:br>
              <a:rPr lang="en-US" sz="1300" dirty="0"/>
            </a:br>
            <a:r>
              <a:rPr lang="en-US" dirty="0"/>
              <a:t>Adding State Assessment Data (Outcomes)</a:t>
            </a:r>
          </a:p>
        </p:txBody>
      </p:sp>
    </p:spTree>
    <p:extLst>
      <p:ext uri="{BB962C8B-B14F-4D97-AF65-F5344CB8AC3E}">
        <p14:creationId xmlns:p14="http://schemas.microsoft.com/office/powerpoint/2010/main" val="429510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A33400-B20C-4FDE-868E-A7AC83CF3503}"/>
              </a:ext>
            </a:extLst>
          </p:cNvPr>
          <p:cNvSpPr>
            <a:spLocks noGrp="1"/>
          </p:cNvSpPr>
          <p:nvPr>
            <p:ph type="title"/>
          </p:nvPr>
        </p:nvSpPr>
        <p:spPr>
          <a:xfrm>
            <a:off x="838200" y="365125"/>
            <a:ext cx="10515600" cy="657559"/>
          </a:xfrm>
        </p:spPr>
        <p:txBody>
          <a:bodyPr>
            <a:normAutofit/>
          </a:bodyPr>
          <a:lstStyle/>
          <a:p>
            <a:pPr algn="ctr"/>
            <a:r>
              <a:rPr lang="en-US" sz="3600" b="1" dirty="0"/>
              <a:t>Entering Data into 21APR</a:t>
            </a:r>
          </a:p>
        </p:txBody>
      </p:sp>
      <p:pic>
        <p:nvPicPr>
          <p:cNvPr id="4" name="Content Placeholder 3">
            <a:extLst>
              <a:ext uri="{FF2B5EF4-FFF2-40B4-BE49-F238E27FC236}">
                <a16:creationId xmlns="" xmlns:a16="http://schemas.microsoft.com/office/drawing/2014/main" id="{AFDDCEFE-2BA7-42D2-9497-084810B51AF8}"/>
              </a:ext>
            </a:extLst>
          </p:cNvPr>
          <p:cNvPicPr>
            <a:picLocks noGrp="1" noChangeAspect="1"/>
          </p:cNvPicPr>
          <p:nvPr>
            <p:ph idx="1"/>
          </p:nvPr>
        </p:nvPicPr>
        <p:blipFill>
          <a:blip r:embed="rId3"/>
          <a:stretch>
            <a:fillRect/>
          </a:stretch>
        </p:blipFill>
        <p:spPr>
          <a:xfrm>
            <a:off x="673768" y="1166813"/>
            <a:ext cx="10768264" cy="5326062"/>
          </a:xfrm>
          <a:prstGeom prst="rect">
            <a:avLst/>
          </a:prstGeom>
        </p:spPr>
      </p:pic>
      <p:sp>
        <p:nvSpPr>
          <p:cNvPr id="5" name="Oval 4">
            <a:extLst>
              <a:ext uri="{FF2B5EF4-FFF2-40B4-BE49-F238E27FC236}">
                <a16:creationId xmlns="" xmlns:a16="http://schemas.microsoft.com/office/drawing/2014/main" id="{A93C4C41-7FD9-4A46-969A-AD5A1526E3F1}"/>
              </a:ext>
            </a:extLst>
          </p:cNvPr>
          <p:cNvSpPr/>
          <p:nvPr/>
        </p:nvSpPr>
        <p:spPr>
          <a:xfrm>
            <a:off x="4752475" y="2201779"/>
            <a:ext cx="2358188" cy="22739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132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5EACD12-9027-4004-89FE-3CDF5450AEEF}"/>
              </a:ext>
            </a:extLst>
          </p:cNvPr>
          <p:cNvPicPr>
            <a:picLocks noChangeAspect="1"/>
          </p:cNvPicPr>
          <p:nvPr/>
        </p:nvPicPr>
        <p:blipFill>
          <a:blip r:embed="rId3"/>
          <a:stretch>
            <a:fillRect/>
          </a:stretch>
        </p:blipFill>
        <p:spPr>
          <a:xfrm>
            <a:off x="2105526" y="1395662"/>
            <a:ext cx="8682304" cy="5462337"/>
          </a:xfrm>
          <a:prstGeom prst="rect">
            <a:avLst/>
          </a:prstGeom>
        </p:spPr>
      </p:pic>
    </p:spTree>
    <p:extLst>
      <p:ext uri="{BB962C8B-B14F-4D97-AF65-F5344CB8AC3E}">
        <p14:creationId xmlns:p14="http://schemas.microsoft.com/office/powerpoint/2010/main" val="2426088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collect data</a:t>
            </a:r>
          </a:p>
        </p:txBody>
      </p:sp>
      <p:sp>
        <p:nvSpPr>
          <p:cNvPr id="3" name="Content Placeholder 2"/>
          <p:cNvSpPr>
            <a:spLocks noGrp="1"/>
          </p:cNvSpPr>
          <p:nvPr>
            <p:ph idx="1"/>
          </p:nvPr>
        </p:nvSpPr>
        <p:spPr/>
        <p:txBody>
          <a:bodyPr>
            <a:normAutofit lnSpcReduction="10000"/>
          </a:bodyPr>
          <a:lstStyle/>
          <a:p>
            <a:r>
              <a:rPr lang="en-US" dirty="0"/>
              <a:t>21CCLC is a data heavy funding source – and for good reason.  Nationally, there is over $1.2 billion distributed to states to secure bright futures for youth.</a:t>
            </a:r>
          </a:p>
          <a:p>
            <a:r>
              <a:rPr lang="en-US" dirty="0"/>
              <a:t>In Iowa we have $5.5 million to allocate in FY21 which is divided amongst the current grantees and new applications.</a:t>
            </a:r>
          </a:p>
          <a:p>
            <a:r>
              <a:rPr lang="en-US" dirty="0"/>
              <a:t>The data we collect is used to better tell our story which includes:</a:t>
            </a:r>
          </a:p>
          <a:p>
            <a:pPr lvl="1"/>
            <a:r>
              <a:rPr lang="en-US" dirty="0"/>
              <a:t>17,073 youth served, but only </a:t>
            </a:r>
            <a:r>
              <a:rPr lang="en-US" dirty="0">
                <a:solidFill>
                  <a:srgbClr val="FF0000"/>
                </a:solidFill>
              </a:rPr>
              <a:t>7336 </a:t>
            </a:r>
            <a:r>
              <a:rPr lang="en-US" dirty="0"/>
              <a:t>youth “paid for” by grant funds meaning those other </a:t>
            </a:r>
            <a:r>
              <a:rPr lang="en-US" dirty="0">
                <a:solidFill>
                  <a:srgbClr val="FF0000"/>
                </a:solidFill>
              </a:rPr>
              <a:t>9737</a:t>
            </a:r>
            <a:r>
              <a:rPr lang="en-US" dirty="0"/>
              <a:t> youth served through community partnerships connected to the program.</a:t>
            </a:r>
          </a:p>
          <a:p>
            <a:pPr lvl="1"/>
            <a:r>
              <a:rPr lang="en-US" dirty="0"/>
              <a:t>49 grants to 21 sites serving 103 buildings across the state</a:t>
            </a:r>
          </a:p>
          <a:p>
            <a:pPr lvl="1"/>
            <a:r>
              <a:rPr lang="en-US" dirty="0"/>
              <a:t>59% of youth served receive Free/Reduced Price Lunch (compared to a state average of 41%)</a:t>
            </a:r>
          </a:p>
          <a:p>
            <a:pPr lvl="1"/>
            <a:endParaRPr lang="en-US" dirty="0"/>
          </a:p>
        </p:txBody>
      </p:sp>
    </p:spTree>
    <p:extLst>
      <p:ext uri="{BB962C8B-B14F-4D97-AF65-F5344CB8AC3E}">
        <p14:creationId xmlns:p14="http://schemas.microsoft.com/office/powerpoint/2010/main" val="1869663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96BAE1-6899-406F-BDEB-54F895FB46D2}"/>
              </a:ext>
            </a:extLst>
          </p:cNvPr>
          <p:cNvSpPr>
            <a:spLocks noGrp="1"/>
          </p:cNvSpPr>
          <p:nvPr>
            <p:ph type="title"/>
          </p:nvPr>
        </p:nvSpPr>
        <p:spPr>
          <a:xfrm>
            <a:off x="838200" y="365125"/>
            <a:ext cx="4467726" cy="4688138"/>
          </a:xfrm>
        </p:spPr>
        <p:txBody>
          <a:bodyPr>
            <a:normAutofit fontScale="90000"/>
          </a:bodyPr>
          <a:lstStyle/>
          <a:p>
            <a:r>
              <a:rPr lang="en-US" sz="3600" dirty="0"/>
              <a:t>This is where a Grantee enters data for a Center. </a:t>
            </a:r>
            <a:br>
              <a:rPr lang="en-US" sz="3600" dirty="0"/>
            </a:br>
            <a:r>
              <a:rPr lang="en-US" sz="3600" dirty="0"/>
              <a:t/>
            </a:r>
            <a:br>
              <a:rPr lang="en-US" sz="3600" dirty="0"/>
            </a:br>
            <a:r>
              <a:rPr lang="en-US" sz="3600" dirty="0"/>
              <a:t>Enter all data for a Center.  When a Center has all APR data entered, choose another Center to add data.</a:t>
            </a:r>
          </a:p>
        </p:txBody>
      </p:sp>
      <p:pic>
        <p:nvPicPr>
          <p:cNvPr id="4" name="Content Placeholder 3">
            <a:extLst>
              <a:ext uri="{FF2B5EF4-FFF2-40B4-BE49-F238E27FC236}">
                <a16:creationId xmlns="" xmlns:a16="http://schemas.microsoft.com/office/drawing/2014/main" id="{2DEE5916-BC48-4D16-8BE3-BD665D649924}"/>
              </a:ext>
            </a:extLst>
          </p:cNvPr>
          <p:cNvPicPr>
            <a:picLocks noGrp="1" noChangeAspect="1"/>
          </p:cNvPicPr>
          <p:nvPr>
            <p:ph idx="1"/>
          </p:nvPr>
        </p:nvPicPr>
        <p:blipFill>
          <a:blip r:embed="rId3"/>
          <a:stretch>
            <a:fillRect/>
          </a:stretch>
        </p:blipFill>
        <p:spPr>
          <a:xfrm>
            <a:off x="5659242" y="365125"/>
            <a:ext cx="6460810" cy="6492875"/>
          </a:xfrm>
          <a:prstGeom prst="rect">
            <a:avLst/>
          </a:prstGeom>
        </p:spPr>
      </p:pic>
      <p:sp>
        <p:nvSpPr>
          <p:cNvPr id="5" name="Oval 4">
            <a:extLst>
              <a:ext uri="{FF2B5EF4-FFF2-40B4-BE49-F238E27FC236}">
                <a16:creationId xmlns="" xmlns:a16="http://schemas.microsoft.com/office/drawing/2014/main" id="{0F767E4E-43D0-4282-8107-D0D4B9A98EE8}"/>
              </a:ext>
            </a:extLst>
          </p:cNvPr>
          <p:cNvSpPr/>
          <p:nvPr/>
        </p:nvSpPr>
        <p:spPr>
          <a:xfrm>
            <a:off x="9699578" y="2249906"/>
            <a:ext cx="2322095" cy="5775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619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62F1AD-E209-4596-B251-B6F6B351FA4F}"/>
              </a:ext>
            </a:extLst>
          </p:cNvPr>
          <p:cNvSpPr>
            <a:spLocks noGrp="1"/>
          </p:cNvSpPr>
          <p:nvPr>
            <p:ph type="title"/>
          </p:nvPr>
        </p:nvSpPr>
        <p:spPr>
          <a:xfrm>
            <a:off x="838200" y="365125"/>
            <a:ext cx="4001171" cy="1993064"/>
          </a:xfrm>
        </p:spPr>
        <p:txBody>
          <a:bodyPr>
            <a:noAutofit/>
          </a:bodyPr>
          <a:lstStyle/>
          <a:p>
            <a:r>
              <a:rPr lang="en-US" sz="3600" dirty="0"/>
              <a:t>Information on Grantee. Update if needed.</a:t>
            </a:r>
          </a:p>
        </p:txBody>
      </p:sp>
      <p:pic>
        <p:nvPicPr>
          <p:cNvPr id="4" name="Content Placeholder 3">
            <a:extLst>
              <a:ext uri="{FF2B5EF4-FFF2-40B4-BE49-F238E27FC236}">
                <a16:creationId xmlns="" xmlns:a16="http://schemas.microsoft.com/office/drawing/2014/main" id="{3F55C736-269C-44B1-90C4-A6A82AD5BB4E}"/>
              </a:ext>
            </a:extLst>
          </p:cNvPr>
          <p:cNvPicPr>
            <a:picLocks noGrp="1" noChangeAspect="1"/>
          </p:cNvPicPr>
          <p:nvPr>
            <p:ph idx="1"/>
          </p:nvPr>
        </p:nvPicPr>
        <p:blipFill>
          <a:blip r:embed="rId3"/>
          <a:stretch>
            <a:fillRect/>
          </a:stretch>
        </p:blipFill>
        <p:spPr>
          <a:xfrm>
            <a:off x="5923593" y="106733"/>
            <a:ext cx="5975639" cy="6498604"/>
          </a:xfrm>
          <a:prstGeom prst="rect">
            <a:avLst/>
          </a:prstGeom>
        </p:spPr>
      </p:pic>
    </p:spTree>
    <p:extLst>
      <p:ext uri="{BB962C8B-B14F-4D97-AF65-F5344CB8AC3E}">
        <p14:creationId xmlns:p14="http://schemas.microsoft.com/office/powerpoint/2010/main" val="495805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4C6AAE-F465-4768-BA80-0FE37D2A2633}"/>
              </a:ext>
            </a:extLst>
          </p:cNvPr>
          <p:cNvSpPr>
            <a:spLocks noGrp="1"/>
          </p:cNvSpPr>
          <p:nvPr>
            <p:ph type="title"/>
          </p:nvPr>
        </p:nvSpPr>
        <p:spPr>
          <a:xfrm>
            <a:off x="838200" y="365125"/>
            <a:ext cx="2687053" cy="1325563"/>
          </a:xfrm>
        </p:spPr>
        <p:txBody>
          <a:bodyPr>
            <a:normAutofit/>
          </a:bodyPr>
          <a:lstStyle/>
          <a:p>
            <a:r>
              <a:rPr lang="en-US" sz="3600" dirty="0"/>
              <a:t>Beginning Data Entry</a:t>
            </a:r>
          </a:p>
        </p:txBody>
      </p:sp>
      <p:pic>
        <p:nvPicPr>
          <p:cNvPr id="4" name="Content Placeholder 3">
            <a:extLst>
              <a:ext uri="{FF2B5EF4-FFF2-40B4-BE49-F238E27FC236}">
                <a16:creationId xmlns="" xmlns:a16="http://schemas.microsoft.com/office/drawing/2014/main" id="{59C53934-0D0B-48C4-83C2-60C5FC698C36}"/>
              </a:ext>
            </a:extLst>
          </p:cNvPr>
          <p:cNvPicPr>
            <a:picLocks noGrp="1" noChangeAspect="1"/>
          </p:cNvPicPr>
          <p:nvPr>
            <p:ph idx="1"/>
          </p:nvPr>
        </p:nvPicPr>
        <p:blipFill>
          <a:blip r:embed="rId3"/>
          <a:stretch>
            <a:fillRect/>
          </a:stretch>
        </p:blipFill>
        <p:spPr>
          <a:xfrm>
            <a:off x="4472496" y="365125"/>
            <a:ext cx="7507835" cy="5956217"/>
          </a:xfrm>
          <a:prstGeom prst="rect">
            <a:avLst/>
          </a:prstGeom>
        </p:spPr>
      </p:pic>
      <p:sp>
        <p:nvSpPr>
          <p:cNvPr id="3" name="Oval 2">
            <a:extLst>
              <a:ext uri="{FF2B5EF4-FFF2-40B4-BE49-F238E27FC236}">
                <a16:creationId xmlns="" xmlns:a16="http://schemas.microsoft.com/office/drawing/2014/main" id="{B8966F79-0FF1-4422-B79D-BE7D9DBB276B}"/>
              </a:ext>
            </a:extLst>
          </p:cNvPr>
          <p:cNvSpPr/>
          <p:nvPr/>
        </p:nvSpPr>
        <p:spPr>
          <a:xfrm>
            <a:off x="5776856" y="3087445"/>
            <a:ext cx="6203475" cy="9251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370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FCA66-4021-4544-8E8C-EF02FE40DDC5}"/>
              </a:ext>
            </a:extLst>
          </p:cNvPr>
          <p:cNvSpPr>
            <a:spLocks noGrp="1"/>
          </p:cNvSpPr>
          <p:nvPr>
            <p:ph type="title"/>
          </p:nvPr>
        </p:nvSpPr>
        <p:spPr>
          <a:xfrm>
            <a:off x="838200" y="365125"/>
            <a:ext cx="2879558" cy="1325563"/>
          </a:xfrm>
        </p:spPr>
        <p:txBody>
          <a:bodyPr>
            <a:normAutofit fontScale="90000"/>
          </a:bodyPr>
          <a:lstStyle/>
          <a:p>
            <a:r>
              <a:rPr lang="en-US" sz="3600" dirty="0"/>
              <a:t>Second half of Activities Data Entry</a:t>
            </a:r>
          </a:p>
        </p:txBody>
      </p:sp>
      <p:pic>
        <p:nvPicPr>
          <p:cNvPr id="4" name="Content Placeholder 3">
            <a:extLst>
              <a:ext uri="{FF2B5EF4-FFF2-40B4-BE49-F238E27FC236}">
                <a16:creationId xmlns="" xmlns:a16="http://schemas.microsoft.com/office/drawing/2014/main" id="{B35FD375-CE87-4C87-BC92-52C45C3FD2A1}"/>
              </a:ext>
            </a:extLst>
          </p:cNvPr>
          <p:cNvPicPr>
            <a:picLocks noGrp="1" noChangeAspect="1"/>
          </p:cNvPicPr>
          <p:nvPr>
            <p:ph idx="1"/>
          </p:nvPr>
        </p:nvPicPr>
        <p:blipFill>
          <a:blip r:embed="rId2"/>
          <a:stretch>
            <a:fillRect/>
          </a:stretch>
        </p:blipFill>
        <p:spPr>
          <a:xfrm>
            <a:off x="5740631" y="152354"/>
            <a:ext cx="5929999" cy="6108830"/>
          </a:xfrm>
          <a:prstGeom prst="rect">
            <a:avLst/>
          </a:prstGeom>
        </p:spPr>
      </p:pic>
    </p:spTree>
    <p:extLst>
      <p:ext uri="{BB962C8B-B14F-4D97-AF65-F5344CB8AC3E}">
        <p14:creationId xmlns:p14="http://schemas.microsoft.com/office/powerpoint/2010/main" val="2792046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60F29D1F-39FC-4253-95EA-012EC08D4958}"/>
              </a:ext>
            </a:extLst>
          </p:cNvPr>
          <p:cNvGraphicFramePr>
            <a:graphicFrameLocks noGrp="1"/>
          </p:cNvGraphicFramePr>
          <p:nvPr>
            <p:extLst>
              <p:ext uri="{D42A27DB-BD31-4B8C-83A1-F6EECF244321}">
                <p14:modId xmlns:p14="http://schemas.microsoft.com/office/powerpoint/2010/main" val="1530093750"/>
              </p:ext>
            </p:extLst>
          </p:nvPr>
        </p:nvGraphicFramePr>
        <p:xfrm>
          <a:off x="838200" y="2107475"/>
          <a:ext cx="10515600" cy="3852972"/>
        </p:xfrm>
        <a:graphic>
          <a:graphicData uri="http://schemas.openxmlformats.org/drawingml/2006/table">
            <a:tbl>
              <a:tblPr>
                <a:tableStyleId>{5C22544A-7EE6-4342-B048-85BDC9FD1C3A}</a:tableStyleId>
              </a:tblPr>
              <a:tblGrid>
                <a:gridCol w="1636023">
                  <a:extLst>
                    <a:ext uri="{9D8B030D-6E8A-4147-A177-3AD203B41FA5}">
                      <a16:colId xmlns="" xmlns:a16="http://schemas.microsoft.com/office/drawing/2014/main" val="144418778"/>
                    </a:ext>
                  </a:extLst>
                </a:gridCol>
                <a:gridCol w="1126248">
                  <a:extLst>
                    <a:ext uri="{9D8B030D-6E8A-4147-A177-3AD203B41FA5}">
                      <a16:colId xmlns="" xmlns:a16="http://schemas.microsoft.com/office/drawing/2014/main" val="2532749337"/>
                    </a:ext>
                  </a:extLst>
                </a:gridCol>
                <a:gridCol w="1695300">
                  <a:extLst>
                    <a:ext uri="{9D8B030D-6E8A-4147-A177-3AD203B41FA5}">
                      <a16:colId xmlns="" xmlns:a16="http://schemas.microsoft.com/office/drawing/2014/main" val="2899409349"/>
                    </a:ext>
                  </a:extLst>
                </a:gridCol>
                <a:gridCol w="1742721">
                  <a:extLst>
                    <a:ext uri="{9D8B030D-6E8A-4147-A177-3AD203B41FA5}">
                      <a16:colId xmlns="" xmlns:a16="http://schemas.microsoft.com/office/drawing/2014/main" val="1090324163"/>
                    </a:ext>
                  </a:extLst>
                </a:gridCol>
                <a:gridCol w="1315932">
                  <a:extLst>
                    <a:ext uri="{9D8B030D-6E8A-4147-A177-3AD203B41FA5}">
                      <a16:colId xmlns="" xmlns:a16="http://schemas.microsoft.com/office/drawing/2014/main" val="1669760622"/>
                    </a:ext>
                  </a:extLst>
                </a:gridCol>
                <a:gridCol w="1244800">
                  <a:extLst>
                    <a:ext uri="{9D8B030D-6E8A-4147-A177-3AD203B41FA5}">
                      <a16:colId xmlns="" xmlns:a16="http://schemas.microsoft.com/office/drawing/2014/main" val="1649080450"/>
                    </a:ext>
                  </a:extLst>
                </a:gridCol>
                <a:gridCol w="1754576">
                  <a:extLst>
                    <a:ext uri="{9D8B030D-6E8A-4147-A177-3AD203B41FA5}">
                      <a16:colId xmlns="" xmlns:a16="http://schemas.microsoft.com/office/drawing/2014/main" val="1955981937"/>
                    </a:ext>
                  </a:extLst>
                </a:gridCol>
              </a:tblGrid>
              <a:tr h="214054">
                <a:tc>
                  <a:txBody>
                    <a:bodyPr/>
                    <a:lstStyle/>
                    <a:p>
                      <a:pPr algn="ctr" fontAlgn="b"/>
                      <a:r>
                        <a:rPr lang="en-US" sz="900" u="none" strike="noStrike">
                          <a:effectLst/>
                        </a:rPr>
                        <a:t>Date Range: 6/8/18 - 8/22/18</a:t>
                      </a:r>
                      <a:endParaRPr lang="en-US" sz="900" b="1" i="0" u="none" strike="noStrike">
                        <a:solidFill>
                          <a:srgbClr val="000000"/>
                        </a:solidFill>
                        <a:effectLst/>
                        <a:latin typeface="Arial" panose="020B0604020202020204" pitchFamily="34" charset="0"/>
                      </a:endParaRPr>
                    </a:p>
                  </a:txBody>
                  <a:tcPr marL="8891" marR="8891" marT="8891" marB="0" anchor="b"/>
                </a:tc>
                <a:tc>
                  <a:txBody>
                    <a:bodyPr/>
                    <a:lstStyle/>
                    <a:p>
                      <a:pPr algn="ctr" fontAlgn="b"/>
                      <a:endParaRPr lang="en-US" sz="900" b="1" i="0" u="none" strike="noStrike">
                        <a:solidFill>
                          <a:srgbClr val="000000"/>
                        </a:solidFill>
                        <a:effectLst/>
                        <a:latin typeface="Arial" panose="020B0604020202020204" pitchFamily="34" charset="0"/>
                      </a:endParaRPr>
                    </a:p>
                  </a:txBody>
                  <a:tcPr marL="8891" marR="8891" marT="8891" marB="0" anchor="b"/>
                </a:tc>
                <a:tc>
                  <a:txBody>
                    <a:bodyPr/>
                    <a:lstStyle/>
                    <a:p>
                      <a:pPr algn="ctr" fontAlgn="b"/>
                      <a:endParaRPr lang="en-US" sz="900" b="1" i="0" u="none" strike="noStrike">
                        <a:solidFill>
                          <a:srgbClr val="000000"/>
                        </a:solidFill>
                        <a:effectLst/>
                        <a:latin typeface="Arial" panose="020B0604020202020204" pitchFamily="34" charset="0"/>
                      </a:endParaRPr>
                    </a:p>
                  </a:txBody>
                  <a:tcPr marL="8891" marR="8891" marT="8891" marB="0" anchor="b"/>
                </a:tc>
                <a:tc>
                  <a:txBody>
                    <a:bodyPr/>
                    <a:lstStyle/>
                    <a:p>
                      <a:pPr algn="ctr" fontAlgn="b"/>
                      <a:endParaRPr lang="en-US" sz="900" b="1" i="0" u="none" strike="noStrike">
                        <a:solidFill>
                          <a:srgbClr val="000000"/>
                        </a:solidFill>
                        <a:effectLst/>
                        <a:latin typeface="Arial" panose="020B0604020202020204" pitchFamily="34" charset="0"/>
                      </a:endParaRPr>
                    </a:p>
                  </a:txBody>
                  <a:tcPr marL="8891" marR="8891" marT="8891" marB="0" anchor="b"/>
                </a:tc>
                <a:tc>
                  <a:txBody>
                    <a:bodyPr/>
                    <a:lstStyle/>
                    <a:p>
                      <a:pPr algn="ctr" fontAlgn="b"/>
                      <a:endParaRPr lang="en-US" sz="900" b="1" i="0" u="none" strike="noStrike">
                        <a:solidFill>
                          <a:srgbClr val="000000"/>
                        </a:solidFill>
                        <a:effectLst/>
                        <a:latin typeface="Arial" panose="020B0604020202020204" pitchFamily="34" charset="0"/>
                      </a:endParaRPr>
                    </a:p>
                  </a:txBody>
                  <a:tcPr marL="8891" marR="8891" marT="8891" marB="0" anchor="b"/>
                </a:tc>
                <a:tc>
                  <a:txBody>
                    <a:bodyPr/>
                    <a:lstStyle/>
                    <a:p>
                      <a:pPr algn="ctr" fontAlgn="b"/>
                      <a:endParaRPr lang="en-US" sz="900" b="1" i="0" u="none" strike="noStrike">
                        <a:solidFill>
                          <a:srgbClr val="000000"/>
                        </a:solidFill>
                        <a:effectLst/>
                        <a:latin typeface="Arial" panose="020B0604020202020204" pitchFamily="34" charset="0"/>
                      </a:endParaRPr>
                    </a:p>
                  </a:txBody>
                  <a:tcPr marL="8891" marR="8891" marT="8891" marB="0" anchor="b"/>
                </a:tc>
                <a:tc>
                  <a:txBody>
                    <a:bodyPr/>
                    <a:lstStyle/>
                    <a:p>
                      <a:pPr algn="ctr" fontAlgn="b"/>
                      <a:endParaRPr lang="en-US" sz="900" b="1"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1649015355"/>
                  </a:ext>
                </a:extLst>
              </a:tr>
              <a:tr h="214054">
                <a:tc>
                  <a:txBody>
                    <a:bodyPr/>
                    <a:lstStyle/>
                    <a:p>
                      <a:pPr algn="ctr" fontAlgn="b"/>
                      <a:r>
                        <a:rPr lang="en-US" sz="900" u="none" strike="noStrike">
                          <a:effectLst/>
                        </a:rPr>
                        <a:t>Category</a:t>
                      </a:r>
                      <a:endParaRPr lang="en-US" sz="900" b="1" i="0" u="none" strike="noStrike">
                        <a:solidFill>
                          <a:srgbClr val="FFFFFF"/>
                        </a:solidFill>
                        <a:effectLst/>
                        <a:latin typeface="Arial" panose="020B0604020202020204" pitchFamily="34" charset="0"/>
                      </a:endParaRPr>
                    </a:p>
                  </a:txBody>
                  <a:tcPr marL="8891" marR="8891" marT="8891" marB="0" anchor="b"/>
                </a:tc>
                <a:tc>
                  <a:txBody>
                    <a:bodyPr/>
                    <a:lstStyle/>
                    <a:p>
                      <a:pPr algn="ctr" fontAlgn="b"/>
                      <a:r>
                        <a:rPr lang="en-US" sz="900" u="none" strike="noStrike">
                          <a:effectLst/>
                        </a:rPr>
                        <a:t>How many times...</a:t>
                      </a:r>
                      <a:endParaRPr lang="en-US" sz="900" b="1" i="0" u="none" strike="noStrike">
                        <a:solidFill>
                          <a:srgbClr val="FFFFFF"/>
                        </a:solidFill>
                        <a:effectLst/>
                        <a:latin typeface="Arial" panose="020B0604020202020204" pitchFamily="34" charset="0"/>
                      </a:endParaRPr>
                    </a:p>
                  </a:txBody>
                  <a:tcPr marL="8891" marR="8891" marT="8891" marB="0" anchor="b"/>
                </a:tc>
                <a:tc>
                  <a:txBody>
                    <a:bodyPr/>
                    <a:lstStyle/>
                    <a:p>
                      <a:pPr algn="ctr" fontAlgn="b"/>
                      <a:r>
                        <a:rPr lang="en-US" sz="900" u="none" strike="noStrike">
                          <a:effectLst/>
                        </a:rPr>
                        <a:t>Times a week (if applicable)</a:t>
                      </a:r>
                      <a:endParaRPr lang="en-US" sz="900" b="1" i="0" u="none" strike="noStrike">
                        <a:solidFill>
                          <a:srgbClr val="FFFFFF"/>
                        </a:solidFill>
                        <a:effectLst/>
                        <a:latin typeface="Arial" panose="020B0604020202020204" pitchFamily="34" charset="0"/>
                      </a:endParaRPr>
                    </a:p>
                  </a:txBody>
                  <a:tcPr marL="8891" marR="8891" marT="8891" marB="0" anchor="b"/>
                </a:tc>
                <a:tc>
                  <a:txBody>
                    <a:bodyPr/>
                    <a:lstStyle/>
                    <a:p>
                      <a:pPr algn="ctr" fontAlgn="b"/>
                      <a:r>
                        <a:rPr lang="en-US" sz="900" u="none" strike="noStrike">
                          <a:effectLst/>
                        </a:rPr>
                        <a:t>Times a month (if applicable)</a:t>
                      </a:r>
                      <a:endParaRPr lang="en-US" sz="900" b="1" i="0" u="none" strike="noStrike">
                        <a:solidFill>
                          <a:srgbClr val="FFFFFF"/>
                        </a:solidFill>
                        <a:effectLst/>
                        <a:latin typeface="Arial" panose="020B0604020202020204" pitchFamily="34" charset="0"/>
                      </a:endParaRPr>
                    </a:p>
                  </a:txBody>
                  <a:tcPr marL="8891" marR="8891" marT="8891" marB="0" anchor="b"/>
                </a:tc>
                <a:tc>
                  <a:txBody>
                    <a:bodyPr/>
                    <a:lstStyle/>
                    <a:p>
                      <a:pPr algn="ctr" fontAlgn="b"/>
                      <a:r>
                        <a:rPr lang="en-US" sz="900" u="none" strike="noStrike">
                          <a:effectLst/>
                        </a:rPr>
                        <a:t>Avg Hours per session</a:t>
                      </a:r>
                      <a:endParaRPr lang="en-US" sz="900" b="1" i="0" u="none" strike="noStrike">
                        <a:solidFill>
                          <a:srgbClr val="FFFFFF"/>
                        </a:solidFill>
                        <a:effectLst/>
                        <a:latin typeface="Arial" panose="020B0604020202020204" pitchFamily="34" charset="0"/>
                      </a:endParaRPr>
                    </a:p>
                  </a:txBody>
                  <a:tcPr marL="8891" marR="8891" marT="8891" marB="0" anchor="b"/>
                </a:tc>
                <a:tc>
                  <a:txBody>
                    <a:bodyPr/>
                    <a:lstStyle/>
                    <a:p>
                      <a:pPr algn="ctr" fontAlgn="b"/>
                      <a:r>
                        <a:rPr lang="en-US" sz="900" u="none" strike="noStrike">
                          <a:effectLst/>
                        </a:rPr>
                        <a:t>Average participants</a:t>
                      </a:r>
                      <a:endParaRPr lang="en-US" sz="900" b="1" i="0" u="none" strike="noStrike">
                        <a:solidFill>
                          <a:srgbClr val="FFFFFF"/>
                        </a:solidFill>
                        <a:effectLst/>
                        <a:latin typeface="Arial" panose="020B0604020202020204" pitchFamily="34" charset="0"/>
                      </a:endParaRPr>
                    </a:p>
                  </a:txBody>
                  <a:tcPr marL="8891" marR="8891" marT="8891" marB="0" anchor="b"/>
                </a:tc>
                <a:tc>
                  <a:txBody>
                    <a:bodyPr/>
                    <a:lstStyle/>
                    <a:p>
                      <a:pPr algn="ctr" fontAlgn="b"/>
                      <a:r>
                        <a:rPr lang="en-US" sz="900" u="none" strike="noStrike">
                          <a:effectLst/>
                        </a:rPr>
                        <a:t>College &amp; Career Readiness?</a:t>
                      </a:r>
                      <a:endParaRPr lang="en-US" sz="900" b="1" i="0" u="none" strike="noStrike">
                        <a:solidFill>
                          <a:srgbClr val="FFFFFF"/>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865862338"/>
                  </a:ext>
                </a:extLst>
              </a:tr>
              <a:tr h="214054">
                <a:tc>
                  <a:txBody>
                    <a:bodyPr/>
                    <a:lstStyle/>
                    <a:p>
                      <a:pPr algn="l" fontAlgn="b"/>
                      <a:r>
                        <a:rPr lang="en-US" sz="900" u="none" strike="noStrike">
                          <a:effectLst/>
                        </a:rPr>
                        <a:t>STEM</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912842958"/>
                  </a:ext>
                </a:extLst>
              </a:tr>
              <a:tr h="214054">
                <a:tc>
                  <a:txBody>
                    <a:bodyPr/>
                    <a:lstStyle/>
                    <a:p>
                      <a:pPr algn="l" fontAlgn="b"/>
                      <a:r>
                        <a:rPr lang="en-US" sz="900" u="none" strike="noStrike">
                          <a:effectLst/>
                        </a:rPr>
                        <a:t>Literacy</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3209923705"/>
                  </a:ext>
                </a:extLst>
              </a:tr>
              <a:tr h="214054">
                <a:tc>
                  <a:txBody>
                    <a:bodyPr/>
                    <a:lstStyle/>
                    <a:p>
                      <a:pPr algn="l" fontAlgn="b"/>
                      <a:r>
                        <a:rPr lang="en-US" sz="900" u="none" strike="noStrike">
                          <a:effectLst/>
                        </a:rPr>
                        <a:t>Tutoring</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2679363564"/>
                  </a:ext>
                </a:extLst>
              </a:tr>
              <a:tr h="214054">
                <a:tc>
                  <a:txBody>
                    <a:bodyPr/>
                    <a:lstStyle/>
                    <a:p>
                      <a:pPr algn="l" fontAlgn="b"/>
                      <a:r>
                        <a:rPr lang="en-US" sz="900" u="none" strike="noStrike">
                          <a:effectLst/>
                        </a:rPr>
                        <a:t>Homework Help</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2799756584"/>
                  </a:ext>
                </a:extLst>
              </a:tr>
              <a:tr h="214054">
                <a:tc>
                  <a:txBody>
                    <a:bodyPr/>
                    <a:lstStyle/>
                    <a:p>
                      <a:pPr algn="l" fontAlgn="b"/>
                      <a:r>
                        <a:rPr lang="en-US" sz="900" u="none" strike="noStrike">
                          <a:effectLst/>
                        </a:rPr>
                        <a:t>ELL Support</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827880941"/>
                  </a:ext>
                </a:extLst>
              </a:tr>
              <a:tr h="214054">
                <a:tc>
                  <a:txBody>
                    <a:bodyPr/>
                    <a:lstStyle/>
                    <a:p>
                      <a:pPr algn="l" fontAlgn="b"/>
                      <a:r>
                        <a:rPr lang="en-US" sz="900" u="none" strike="noStrike">
                          <a:effectLst/>
                        </a:rPr>
                        <a:t>Entrepreneurship</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1048132154"/>
                  </a:ext>
                </a:extLst>
              </a:tr>
              <a:tr h="214054">
                <a:tc>
                  <a:txBody>
                    <a:bodyPr/>
                    <a:lstStyle/>
                    <a:p>
                      <a:pPr algn="l" fontAlgn="b"/>
                      <a:r>
                        <a:rPr lang="en-US" sz="900" u="none" strike="noStrike">
                          <a:effectLst/>
                        </a:rPr>
                        <a:t>Arts &amp; Music</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3684297696"/>
                  </a:ext>
                </a:extLst>
              </a:tr>
              <a:tr h="214054">
                <a:tc>
                  <a:txBody>
                    <a:bodyPr/>
                    <a:lstStyle/>
                    <a:p>
                      <a:pPr algn="l" fontAlgn="b"/>
                      <a:r>
                        <a:rPr lang="en-US" sz="900" u="none" strike="noStrike">
                          <a:effectLst/>
                        </a:rPr>
                        <a:t>Physical Activity</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1072924023"/>
                  </a:ext>
                </a:extLst>
              </a:tr>
              <a:tr h="214054">
                <a:tc>
                  <a:txBody>
                    <a:bodyPr/>
                    <a:lstStyle/>
                    <a:p>
                      <a:pPr algn="l" fontAlgn="b"/>
                      <a:r>
                        <a:rPr lang="en-US" sz="900" u="none" strike="noStrike">
                          <a:effectLst/>
                        </a:rPr>
                        <a:t>Community / Service Learning</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599392612"/>
                  </a:ext>
                </a:extLst>
              </a:tr>
              <a:tr h="214054">
                <a:tc>
                  <a:txBody>
                    <a:bodyPr/>
                    <a:lstStyle/>
                    <a:p>
                      <a:pPr algn="l" fontAlgn="b"/>
                      <a:r>
                        <a:rPr lang="en-US" sz="900" u="none" strike="noStrike">
                          <a:effectLst/>
                        </a:rPr>
                        <a:t>Mentoring</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3948742854"/>
                  </a:ext>
                </a:extLst>
              </a:tr>
              <a:tr h="214054">
                <a:tc>
                  <a:txBody>
                    <a:bodyPr/>
                    <a:lstStyle/>
                    <a:p>
                      <a:pPr algn="l" fontAlgn="b"/>
                      <a:r>
                        <a:rPr lang="en-US" sz="900" u="none" strike="noStrike">
                          <a:effectLst/>
                        </a:rPr>
                        <a:t>Durg Prevention</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981179519"/>
                  </a:ext>
                </a:extLst>
              </a:tr>
              <a:tr h="214054">
                <a:tc>
                  <a:txBody>
                    <a:bodyPr/>
                    <a:lstStyle/>
                    <a:p>
                      <a:pPr algn="l" fontAlgn="b"/>
                      <a:r>
                        <a:rPr lang="en-US" sz="900" u="none" strike="noStrike">
                          <a:effectLst/>
                        </a:rPr>
                        <a:t>Counseling Programs</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4279807171"/>
                  </a:ext>
                </a:extLst>
              </a:tr>
              <a:tr h="214054">
                <a:tc>
                  <a:txBody>
                    <a:bodyPr/>
                    <a:lstStyle/>
                    <a:p>
                      <a:pPr algn="l" fontAlgn="b"/>
                      <a:r>
                        <a:rPr lang="en-US" sz="900" u="none" strike="noStrike">
                          <a:effectLst/>
                        </a:rPr>
                        <a:t>Violence Prevention</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2065720020"/>
                  </a:ext>
                </a:extLst>
              </a:tr>
              <a:tr h="214054">
                <a:tc>
                  <a:txBody>
                    <a:bodyPr/>
                    <a:lstStyle/>
                    <a:p>
                      <a:pPr algn="l" fontAlgn="b"/>
                      <a:r>
                        <a:rPr lang="en-US" sz="900" u="none" strike="noStrike">
                          <a:effectLst/>
                        </a:rPr>
                        <a:t>Truancy Prevention</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2700745184"/>
                  </a:ext>
                </a:extLst>
              </a:tr>
              <a:tr h="214054">
                <a:tc>
                  <a:txBody>
                    <a:bodyPr/>
                    <a:lstStyle/>
                    <a:p>
                      <a:pPr algn="l" fontAlgn="b"/>
                      <a:r>
                        <a:rPr lang="en-US" sz="900" u="none" strike="noStrike">
                          <a:effectLst/>
                        </a:rPr>
                        <a:t>Youth Leadership</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971250839"/>
                  </a:ext>
                </a:extLst>
              </a:tr>
              <a:tr h="214054">
                <a:tc>
                  <a:txBody>
                    <a:bodyPr/>
                    <a:lstStyle/>
                    <a:p>
                      <a:pPr algn="l" fontAlgn="b"/>
                      <a:r>
                        <a:rPr lang="en-US" sz="900" u="none" strike="noStrike">
                          <a:effectLst/>
                        </a:rPr>
                        <a:t>College &amp; Career Readiness</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891" marR="8891" marT="8891" marB="0" anchor="b"/>
                </a:tc>
                <a:tc>
                  <a:txBody>
                    <a:bodyPr/>
                    <a:lstStyle/>
                    <a:p>
                      <a:pPr algn="l" fontAlgn="b"/>
                      <a:r>
                        <a:rPr lang="en-US" sz="900" u="none" strike="noStrike" dirty="0">
                          <a:effectLst/>
                        </a:rPr>
                        <a:t> </a:t>
                      </a:r>
                      <a:endParaRPr lang="en-US" sz="900" b="0" i="0" u="none" strike="noStrike" dirty="0">
                        <a:solidFill>
                          <a:srgbClr val="000000"/>
                        </a:solidFill>
                        <a:effectLst/>
                        <a:latin typeface="Arial" panose="020B0604020202020204" pitchFamily="34" charset="0"/>
                      </a:endParaRPr>
                    </a:p>
                  </a:txBody>
                  <a:tcPr marL="8891" marR="8891" marT="8891" marB="0" anchor="b"/>
                </a:tc>
                <a:extLst>
                  <a:ext uri="{0D108BD9-81ED-4DB2-BD59-A6C34878D82A}">
                    <a16:rowId xmlns="" xmlns:a16="http://schemas.microsoft.com/office/drawing/2014/main" val="205052690"/>
                  </a:ext>
                </a:extLst>
              </a:tr>
            </a:tbl>
          </a:graphicData>
        </a:graphic>
      </p:graphicFrame>
      <p:sp>
        <p:nvSpPr>
          <p:cNvPr id="3" name="TextBox 2">
            <a:extLst>
              <a:ext uri="{FF2B5EF4-FFF2-40B4-BE49-F238E27FC236}">
                <a16:creationId xmlns="" xmlns:a16="http://schemas.microsoft.com/office/drawing/2014/main" id="{1D54B74D-07E1-4BCE-A5AF-46B927DDC446}"/>
              </a:ext>
            </a:extLst>
          </p:cNvPr>
          <p:cNvSpPr txBox="1"/>
          <p:nvPr/>
        </p:nvSpPr>
        <p:spPr>
          <a:xfrm>
            <a:off x="931817" y="574766"/>
            <a:ext cx="9812383" cy="1077218"/>
          </a:xfrm>
          <a:prstGeom prst="rect">
            <a:avLst/>
          </a:prstGeom>
          <a:noFill/>
        </p:spPr>
        <p:txBody>
          <a:bodyPr wrap="square" rtlCol="0">
            <a:spAutoFit/>
          </a:bodyPr>
          <a:lstStyle/>
          <a:p>
            <a:pPr algn="ctr"/>
            <a:r>
              <a:rPr lang="en-US" sz="3200" dirty="0">
                <a:latin typeface="+mj-lt"/>
              </a:rPr>
              <a:t>21CCLC APR Data Collection Template Fall</a:t>
            </a:r>
          </a:p>
          <a:p>
            <a:pPr algn="ctr"/>
            <a:r>
              <a:rPr lang="en-US" sz="3200" dirty="0">
                <a:latin typeface="+mj-lt"/>
              </a:rPr>
              <a:t>21 APR – Activities https://www.iowa21cclc.com/grant-info</a:t>
            </a:r>
          </a:p>
        </p:txBody>
      </p:sp>
    </p:spTree>
    <p:extLst>
      <p:ext uri="{BB962C8B-B14F-4D97-AF65-F5344CB8AC3E}">
        <p14:creationId xmlns:p14="http://schemas.microsoft.com/office/powerpoint/2010/main" val="2821923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F775E3-47E8-4B65-943B-9754E31546B6}"/>
              </a:ext>
            </a:extLst>
          </p:cNvPr>
          <p:cNvSpPr>
            <a:spLocks noGrp="1"/>
          </p:cNvSpPr>
          <p:nvPr>
            <p:ph type="title"/>
          </p:nvPr>
        </p:nvSpPr>
        <p:spPr>
          <a:xfrm>
            <a:off x="838200" y="365125"/>
            <a:ext cx="3433011" cy="1325563"/>
          </a:xfrm>
        </p:spPr>
        <p:txBody>
          <a:bodyPr/>
          <a:lstStyle/>
          <a:p>
            <a:r>
              <a:rPr lang="en-US" dirty="0"/>
              <a:t>Staffing Data Entry</a:t>
            </a:r>
          </a:p>
        </p:txBody>
      </p:sp>
      <p:pic>
        <p:nvPicPr>
          <p:cNvPr id="4" name="Content Placeholder 3">
            <a:extLst>
              <a:ext uri="{FF2B5EF4-FFF2-40B4-BE49-F238E27FC236}">
                <a16:creationId xmlns="" xmlns:a16="http://schemas.microsoft.com/office/drawing/2014/main" id="{007DA749-12A7-472E-B255-4528921EE28E}"/>
              </a:ext>
            </a:extLst>
          </p:cNvPr>
          <p:cNvPicPr>
            <a:picLocks noGrp="1" noChangeAspect="1"/>
          </p:cNvPicPr>
          <p:nvPr>
            <p:ph idx="1"/>
          </p:nvPr>
        </p:nvPicPr>
        <p:blipFill>
          <a:blip r:embed="rId2"/>
          <a:stretch>
            <a:fillRect/>
          </a:stretch>
        </p:blipFill>
        <p:spPr>
          <a:xfrm>
            <a:off x="5996194" y="0"/>
            <a:ext cx="5866942" cy="6122027"/>
          </a:xfrm>
          <a:prstGeom prst="rect">
            <a:avLst/>
          </a:prstGeom>
        </p:spPr>
      </p:pic>
    </p:spTree>
    <p:extLst>
      <p:ext uri="{BB962C8B-B14F-4D97-AF65-F5344CB8AC3E}">
        <p14:creationId xmlns:p14="http://schemas.microsoft.com/office/powerpoint/2010/main" val="889910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5BF28BB8-50FE-4BBE-8D59-5FB0A703A14C}"/>
              </a:ext>
            </a:extLst>
          </p:cNvPr>
          <p:cNvGraphicFramePr>
            <a:graphicFrameLocks noGrp="1"/>
          </p:cNvGraphicFramePr>
          <p:nvPr>
            <p:extLst>
              <p:ext uri="{D42A27DB-BD31-4B8C-83A1-F6EECF244321}">
                <p14:modId xmlns:p14="http://schemas.microsoft.com/office/powerpoint/2010/main" val="2569169589"/>
              </p:ext>
            </p:extLst>
          </p:nvPr>
        </p:nvGraphicFramePr>
        <p:xfrm>
          <a:off x="1619793" y="2377441"/>
          <a:ext cx="9161412" cy="3535675"/>
        </p:xfrm>
        <a:graphic>
          <a:graphicData uri="http://schemas.openxmlformats.org/drawingml/2006/table">
            <a:tbl>
              <a:tblPr>
                <a:tableStyleId>{5C22544A-7EE6-4342-B048-85BDC9FD1C3A}</a:tableStyleId>
              </a:tblPr>
              <a:tblGrid>
                <a:gridCol w="2159844">
                  <a:extLst>
                    <a:ext uri="{9D8B030D-6E8A-4147-A177-3AD203B41FA5}">
                      <a16:colId xmlns="" xmlns:a16="http://schemas.microsoft.com/office/drawing/2014/main" val="4187933397"/>
                    </a:ext>
                  </a:extLst>
                </a:gridCol>
                <a:gridCol w="583464">
                  <a:extLst>
                    <a:ext uri="{9D8B030D-6E8A-4147-A177-3AD203B41FA5}">
                      <a16:colId xmlns="" xmlns:a16="http://schemas.microsoft.com/office/drawing/2014/main" val="1215466909"/>
                    </a:ext>
                  </a:extLst>
                </a:gridCol>
                <a:gridCol w="583464">
                  <a:extLst>
                    <a:ext uri="{9D8B030D-6E8A-4147-A177-3AD203B41FA5}">
                      <a16:colId xmlns="" xmlns:a16="http://schemas.microsoft.com/office/drawing/2014/main" val="991479090"/>
                    </a:ext>
                  </a:extLst>
                </a:gridCol>
                <a:gridCol w="583464">
                  <a:extLst>
                    <a:ext uri="{9D8B030D-6E8A-4147-A177-3AD203B41FA5}">
                      <a16:colId xmlns="" xmlns:a16="http://schemas.microsoft.com/office/drawing/2014/main" val="2221836560"/>
                    </a:ext>
                  </a:extLst>
                </a:gridCol>
                <a:gridCol w="583464">
                  <a:extLst>
                    <a:ext uri="{9D8B030D-6E8A-4147-A177-3AD203B41FA5}">
                      <a16:colId xmlns="" xmlns:a16="http://schemas.microsoft.com/office/drawing/2014/main" val="3925849612"/>
                    </a:ext>
                  </a:extLst>
                </a:gridCol>
                <a:gridCol w="583464">
                  <a:extLst>
                    <a:ext uri="{9D8B030D-6E8A-4147-A177-3AD203B41FA5}">
                      <a16:colId xmlns="" xmlns:a16="http://schemas.microsoft.com/office/drawing/2014/main" val="2704166745"/>
                    </a:ext>
                  </a:extLst>
                </a:gridCol>
                <a:gridCol w="583464">
                  <a:extLst>
                    <a:ext uri="{9D8B030D-6E8A-4147-A177-3AD203B41FA5}">
                      <a16:colId xmlns="" xmlns:a16="http://schemas.microsoft.com/office/drawing/2014/main" val="96220964"/>
                    </a:ext>
                  </a:extLst>
                </a:gridCol>
                <a:gridCol w="583464">
                  <a:extLst>
                    <a:ext uri="{9D8B030D-6E8A-4147-A177-3AD203B41FA5}">
                      <a16:colId xmlns="" xmlns:a16="http://schemas.microsoft.com/office/drawing/2014/main" val="1016770359"/>
                    </a:ext>
                  </a:extLst>
                </a:gridCol>
                <a:gridCol w="583464">
                  <a:extLst>
                    <a:ext uri="{9D8B030D-6E8A-4147-A177-3AD203B41FA5}">
                      <a16:colId xmlns="" xmlns:a16="http://schemas.microsoft.com/office/drawing/2014/main" val="281890208"/>
                    </a:ext>
                  </a:extLst>
                </a:gridCol>
                <a:gridCol w="583464">
                  <a:extLst>
                    <a:ext uri="{9D8B030D-6E8A-4147-A177-3AD203B41FA5}">
                      <a16:colId xmlns="" xmlns:a16="http://schemas.microsoft.com/office/drawing/2014/main" val="3740189714"/>
                    </a:ext>
                  </a:extLst>
                </a:gridCol>
                <a:gridCol w="583464">
                  <a:extLst>
                    <a:ext uri="{9D8B030D-6E8A-4147-A177-3AD203B41FA5}">
                      <a16:colId xmlns="" xmlns:a16="http://schemas.microsoft.com/office/drawing/2014/main" val="2789968719"/>
                    </a:ext>
                  </a:extLst>
                </a:gridCol>
                <a:gridCol w="583464">
                  <a:extLst>
                    <a:ext uri="{9D8B030D-6E8A-4147-A177-3AD203B41FA5}">
                      <a16:colId xmlns="" xmlns:a16="http://schemas.microsoft.com/office/drawing/2014/main" val="4245263913"/>
                    </a:ext>
                  </a:extLst>
                </a:gridCol>
                <a:gridCol w="583464">
                  <a:extLst>
                    <a:ext uri="{9D8B030D-6E8A-4147-A177-3AD203B41FA5}">
                      <a16:colId xmlns="" xmlns:a16="http://schemas.microsoft.com/office/drawing/2014/main" val="4204704794"/>
                    </a:ext>
                  </a:extLst>
                </a:gridCol>
              </a:tblGrid>
              <a:tr h="321425">
                <a:tc>
                  <a:txBody>
                    <a:bodyPr/>
                    <a:lstStyle/>
                    <a:p>
                      <a:pPr algn="ctr" fontAlgn="b"/>
                      <a:r>
                        <a:rPr lang="en-US" sz="1000" u="none" strike="noStrike">
                          <a:effectLst/>
                        </a:rPr>
                        <a:t>21 APR DATA</a:t>
                      </a:r>
                      <a:endParaRPr lang="en-US" sz="1000" b="1" i="0" u="none" strike="noStrike">
                        <a:solidFill>
                          <a:srgbClr val="000000"/>
                        </a:solidFill>
                        <a:effectLst/>
                        <a:latin typeface="Arial" panose="020B0604020202020204" pitchFamily="34" charset="0"/>
                      </a:endParaRPr>
                    </a:p>
                  </a:txBody>
                  <a:tcPr marL="9525" marR="9525" marT="9525" marB="0" anchor="b"/>
                </a:tc>
                <a:tc gridSpan="2">
                  <a:txBody>
                    <a:bodyPr/>
                    <a:lstStyle/>
                    <a:p>
                      <a:pPr algn="ctr" fontAlgn="b"/>
                      <a:r>
                        <a:rPr lang="en-US" sz="1000" u="none" strike="noStrike">
                          <a:effectLst/>
                        </a:rPr>
                        <a:t>SITE 1</a:t>
                      </a:r>
                      <a:endParaRPr lang="en-US" sz="10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gridSpan="2">
                  <a:txBody>
                    <a:bodyPr/>
                    <a:lstStyle/>
                    <a:p>
                      <a:pPr algn="ctr" fontAlgn="b"/>
                      <a:r>
                        <a:rPr lang="en-US" sz="1000" u="none" strike="noStrike">
                          <a:effectLst/>
                        </a:rPr>
                        <a:t>SITE 2</a:t>
                      </a:r>
                      <a:endParaRPr lang="en-US" sz="10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gridSpan="2">
                  <a:txBody>
                    <a:bodyPr/>
                    <a:lstStyle/>
                    <a:p>
                      <a:pPr algn="ctr" fontAlgn="b"/>
                      <a:r>
                        <a:rPr lang="en-US" sz="1000" u="none" strike="noStrike">
                          <a:effectLst/>
                        </a:rPr>
                        <a:t>SITE 3</a:t>
                      </a:r>
                      <a:endParaRPr lang="en-US" sz="10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gridSpan="2">
                  <a:txBody>
                    <a:bodyPr/>
                    <a:lstStyle/>
                    <a:p>
                      <a:pPr algn="ctr" fontAlgn="b"/>
                      <a:r>
                        <a:rPr lang="en-US" sz="1000" u="none" strike="noStrike">
                          <a:effectLst/>
                        </a:rPr>
                        <a:t>SITE 4</a:t>
                      </a:r>
                      <a:endParaRPr lang="en-US" sz="10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gridSpan="2">
                  <a:txBody>
                    <a:bodyPr/>
                    <a:lstStyle/>
                    <a:p>
                      <a:pPr algn="ctr" fontAlgn="b"/>
                      <a:r>
                        <a:rPr lang="en-US" sz="1000" u="none" strike="noStrike">
                          <a:effectLst/>
                        </a:rPr>
                        <a:t>SITE 5</a:t>
                      </a:r>
                      <a:endParaRPr lang="en-US" sz="10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gridSpan="2">
                  <a:txBody>
                    <a:bodyPr/>
                    <a:lstStyle/>
                    <a:p>
                      <a:pPr algn="ctr" fontAlgn="b"/>
                      <a:r>
                        <a:rPr lang="en-US" sz="1000" u="none" strike="noStrike">
                          <a:effectLst/>
                        </a:rPr>
                        <a:t>SITE 6</a:t>
                      </a:r>
                      <a:endParaRPr lang="en-US" sz="10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extLst>
                  <a:ext uri="{0D108BD9-81ED-4DB2-BD59-A6C34878D82A}">
                    <a16:rowId xmlns="" xmlns:a16="http://schemas.microsoft.com/office/drawing/2014/main" val="3012189554"/>
                  </a:ext>
                </a:extLst>
              </a:tr>
              <a:tr h="321425">
                <a:tc>
                  <a:txBody>
                    <a:bodyPr/>
                    <a:lstStyle/>
                    <a:p>
                      <a:pPr algn="ctr" fontAlgn="b"/>
                      <a:r>
                        <a:rPr lang="en-US" sz="1000" u="none" strike="noStrike">
                          <a:effectLst/>
                        </a:rPr>
                        <a:t>STAFF</a:t>
                      </a:r>
                      <a:endParaRPr lang="en-US" sz="10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Unpaid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Unpaid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Unpaid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Unpaid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Unpaid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Paid</a:t>
                      </a:r>
                      <a:endParaRPr lang="en-US" sz="1000" b="0"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Unpaid</a:t>
                      </a:r>
                      <a:endParaRPr lang="en-US" sz="1000" b="0" i="0" u="none" strike="noStrike">
                        <a:solidFill>
                          <a:srgbClr val="FFFFFF"/>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4269065806"/>
                  </a:ext>
                </a:extLst>
              </a:tr>
              <a:tr h="321425">
                <a:tc>
                  <a:txBody>
                    <a:bodyPr/>
                    <a:lstStyle/>
                    <a:p>
                      <a:pPr algn="l" fontAlgn="b"/>
                      <a:r>
                        <a:rPr lang="en-US" sz="1000" u="none" strike="noStrike">
                          <a:effectLst/>
                        </a:rPr>
                        <a:t>Administrators</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541909667"/>
                  </a:ext>
                </a:extLst>
              </a:tr>
              <a:tr h="321425">
                <a:tc>
                  <a:txBody>
                    <a:bodyPr/>
                    <a:lstStyle/>
                    <a:p>
                      <a:pPr algn="l" fontAlgn="b"/>
                      <a:r>
                        <a:rPr lang="en-US" sz="1000" u="none" strike="noStrike">
                          <a:effectLst/>
                        </a:rPr>
                        <a:t>College Students</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3757687079"/>
                  </a:ext>
                </a:extLst>
              </a:tr>
              <a:tr h="321425">
                <a:tc>
                  <a:txBody>
                    <a:bodyPr/>
                    <a:lstStyle/>
                    <a:p>
                      <a:pPr algn="l" fontAlgn="b"/>
                      <a:r>
                        <a:rPr lang="en-US" sz="1000" u="none" strike="noStrike">
                          <a:effectLst/>
                        </a:rPr>
                        <a:t>Community Members</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2399731817"/>
                  </a:ext>
                </a:extLst>
              </a:tr>
              <a:tr h="321425">
                <a:tc>
                  <a:txBody>
                    <a:bodyPr/>
                    <a:lstStyle/>
                    <a:p>
                      <a:pPr algn="l" fontAlgn="b"/>
                      <a:r>
                        <a:rPr lang="en-US" sz="1000" u="none" strike="noStrike">
                          <a:effectLst/>
                        </a:rPr>
                        <a:t>High School Students</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3272930146"/>
                  </a:ext>
                </a:extLst>
              </a:tr>
              <a:tr h="321425">
                <a:tc>
                  <a:txBody>
                    <a:bodyPr/>
                    <a:lstStyle/>
                    <a:p>
                      <a:pPr algn="l" fontAlgn="b"/>
                      <a:r>
                        <a:rPr lang="en-US" sz="1000" u="none" strike="noStrike">
                          <a:effectLst/>
                        </a:rPr>
                        <a:t>Parents</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2085000047"/>
                  </a:ext>
                </a:extLst>
              </a:tr>
              <a:tr h="321425">
                <a:tc>
                  <a:txBody>
                    <a:bodyPr/>
                    <a:lstStyle/>
                    <a:p>
                      <a:pPr algn="l" fontAlgn="b"/>
                      <a:r>
                        <a:rPr lang="en-US" sz="1000" u="none" strike="noStrike">
                          <a:effectLst/>
                        </a:rPr>
                        <a:t>School Day Teachers</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4241215905"/>
                  </a:ext>
                </a:extLst>
              </a:tr>
              <a:tr h="321425">
                <a:tc>
                  <a:txBody>
                    <a:bodyPr/>
                    <a:lstStyle/>
                    <a:p>
                      <a:pPr algn="l" fontAlgn="b"/>
                      <a:r>
                        <a:rPr lang="en-US" sz="1000" u="none" strike="noStrike">
                          <a:effectLst/>
                        </a:rPr>
                        <a:t>Other Non-Teaching School Staff</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492462382"/>
                  </a:ext>
                </a:extLst>
              </a:tr>
              <a:tr h="321425">
                <a:tc>
                  <a:txBody>
                    <a:bodyPr/>
                    <a:lstStyle/>
                    <a:p>
                      <a:pPr algn="l" fontAlgn="b"/>
                      <a:r>
                        <a:rPr lang="en-US" sz="1000" u="none" strike="noStrike">
                          <a:effectLst/>
                        </a:rPr>
                        <a:t>Subcontracted Staff</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3220716616"/>
                  </a:ext>
                </a:extLst>
              </a:tr>
              <a:tr h="321425">
                <a:tc>
                  <a:txBody>
                    <a:bodyPr/>
                    <a:lstStyle/>
                    <a:p>
                      <a:pPr algn="l" fontAlgn="b"/>
                      <a:r>
                        <a:rPr lang="en-US" sz="1000" u="none" strike="noStrike">
                          <a:effectLst/>
                        </a:rPr>
                        <a:t>Other</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2374555485"/>
                  </a:ext>
                </a:extLst>
              </a:tr>
            </a:tbl>
          </a:graphicData>
        </a:graphic>
      </p:graphicFrame>
      <p:sp>
        <p:nvSpPr>
          <p:cNvPr id="3" name="TextBox 2">
            <a:extLst>
              <a:ext uri="{FF2B5EF4-FFF2-40B4-BE49-F238E27FC236}">
                <a16:creationId xmlns="" xmlns:a16="http://schemas.microsoft.com/office/drawing/2014/main" id="{33CF1B7A-A124-4301-B87B-A624C4B29F19}"/>
              </a:ext>
            </a:extLst>
          </p:cNvPr>
          <p:cNvSpPr txBox="1"/>
          <p:nvPr/>
        </p:nvSpPr>
        <p:spPr>
          <a:xfrm>
            <a:off x="931817" y="574766"/>
            <a:ext cx="10258697" cy="1200329"/>
          </a:xfrm>
          <a:prstGeom prst="rect">
            <a:avLst/>
          </a:prstGeom>
          <a:noFill/>
        </p:spPr>
        <p:txBody>
          <a:bodyPr wrap="square" rtlCol="0">
            <a:spAutoFit/>
          </a:bodyPr>
          <a:lstStyle/>
          <a:p>
            <a:pPr algn="ctr"/>
            <a:r>
              <a:rPr lang="en-US" sz="3600" dirty="0">
                <a:latin typeface="+mj-lt"/>
              </a:rPr>
              <a:t>21CCLC APR Data Collection Template Fall</a:t>
            </a:r>
          </a:p>
          <a:p>
            <a:pPr algn="ctr"/>
            <a:r>
              <a:rPr lang="en-US" sz="3600" dirty="0">
                <a:latin typeface="+mj-lt"/>
              </a:rPr>
              <a:t>21 APR – Staff https://www.iowa21cclc.com/grant-info</a:t>
            </a:r>
          </a:p>
        </p:txBody>
      </p:sp>
    </p:spTree>
    <p:extLst>
      <p:ext uri="{BB962C8B-B14F-4D97-AF65-F5344CB8AC3E}">
        <p14:creationId xmlns:p14="http://schemas.microsoft.com/office/powerpoint/2010/main" val="4224812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013" y="285007"/>
            <a:ext cx="11269683" cy="5109091"/>
          </a:xfrm>
          <a:prstGeom prst="rect">
            <a:avLst/>
          </a:prstGeom>
        </p:spPr>
        <p:txBody>
          <a:bodyPr wrap="square">
            <a:spAutoFit/>
          </a:bodyPr>
          <a:lstStyle/>
          <a:p>
            <a:r>
              <a:rPr lang="en-US" sz="2800" dirty="0"/>
              <a:t>Regular attendees (30-59, 60-89, 90+ days)</a:t>
            </a:r>
          </a:p>
          <a:p>
            <a:endParaRPr lang="en-US" sz="2800" dirty="0"/>
          </a:p>
          <a:p>
            <a:r>
              <a:rPr lang="en-US" sz="2800" dirty="0"/>
              <a:t>Have state assessment scores for last year and this year for reading.</a:t>
            </a:r>
          </a:p>
          <a:p>
            <a:endParaRPr lang="en-US" sz="2800" dirty="0"/>
          </a:p>
          <a:p>
            <a:r>
              <a:rPr lang="en-US" sz="2800" dirty="0"/>
              <a:t>State assessment scores</a:t>
            </a:r>
          </a:p>
          <a:p>
            <a:pPr lvl="1"/>
            <a:r>
              <a:rPr lang="en-US" sz="2800" dirty="0"/>
              <a:t>National Standard Score, need to know when test taken</a:t>
            </a:r>
          </a:p>
          <a:p>
            <a:pPr lvl="1"/>
            <a:r>
              <a:rPr lang="en-US" sz="2800" dirty="0">
                <a:hlinkClick r:id="rId3"/>
              </a:rPr>
              <a:t>http://itp.education.uiowa.edu/ia/documents/Proficient.pdf</a:t>
            </a:r>
            <a:r>
              <a:rPr lang="en-US" sz="2800" dirty="0"/>
              <a:t> </a:t>
            </a:r>
          </a:p>
          <a:p>
            <a:pPr lvl="1"/>
            <a:endParaRPr lang="en-US" dirty="0"/>
          </a:p>
          <a:p>
            <a:r>
              <a:rPr lang="en-US" sz="2800" dirty="0"/>
              <a:t>Look for changes in proficiency level</a:t>
            </a:r>
          </a:p>
          <a:p>
            <a:endParaRPr lang="en-US" sz="2800" dirty="0"/>
          </a:p>
          <a:p>
            <a:r>
              <a:rPr lang="en-US" sz="2800" dirty="0"/>
              <a:t>If having trouble getting data from school districts, contact Tim.</a:t>
            </a:r>
          </a:p>
        </p:txBody>
      </p:sp>
    </p:spTree>
    <p:extLst>
      <p:ext uri="{BB962C8B-B14F-4D97-AF65-F5344CB8AC3E}">
        <p14:creationId xmlns:p14="http://schemas.microsoft.com/office/powerpoint/2010/main" val="2568134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9BA0F5-F691-47A1-929C-49160A8F3083}"/>
              </a:ext>
            </a:extLst>
          </p:cNvPr>
          <p:cNvSpPr>
            <a:spLocks noGrp="1"/>
          </p:cNvSpPr>
          <p:nvPr>
            <p:ph type="title"/>
          </p:nvPr>
        </p:nvSpPr>
        <p:spPr>
          <a:xfrm>
            <a:off x="489284" y="449346"/>
            <a:ext cx="2818189" cy="1325563"/>
          </a:xfrm>
        </p:spPr>
        <p:txBody>
          <a:bodyPr>
            <a:normAutofit/>
          </a:bodyPr>
          <a:lstStyle/>
          <a:p>
            <a:r>
              <a:rPr lang="en-US" sz="3600" dirty="0"/>
              <a:t>Participation Data Entry</a:t>
            </a:r>
          </a:p>
        </p:txBody>
      </p:sp>
      <p:pic>
        <p:nvPicPr>
          <p:cNvPr id="4" name="Content Placeholder 3">
            <a:extLst>
              <a:ext uri="{FF2B5EF4-FFF2-40B4-BE49-F238E27FC236}">
                <a16:creationId xmlns="" xmlns:a16="http://schemas.microsoft.com/office/drawing/2014/main" id="{70CFB754-D094-4A60-A930-7A7A1EFAA97E}"/>
              </a:ext>
            </a:extLst>
          </p:cNvPr>
          <p:cNvPicPr>
            <a:picLocks noGrp="1" noChangeAspect="1"/>
          </p:cNvPicPr>
          <p:nvPr>
            <p:ph idx="1"/>
          </p:nvPr>
        </p:nvPicPr>
        <p:blipFill>
          <a:blip r:embed="rId2"/>
          <a:stretch>
            <a:fillRect/>
          </a:stretch>
        </p:blipFill>
        <p:spPr>
          <a:xfrm>
            <a:off x="3656388" y="84220"/>
            <a:ext cx="7593137" cy="6771635"/>
          </a:xfrm>
          <a:prstGeom prst="rect">
            <a:avLst/>
          </a:prstGeom>
        </p:spPr>
      </p:pic>
    </p:spTree>
    <p:extLst>
      <p:ext uri="{BB962C8B-B14F-4D97-AF65-F5344CB8AC3E}">
        <p14:creationId xmlns:p14="http://schemas.microsoft.com/office/powerpoint/2010/main" val="2363012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624B0C-035C-47C2-9B13-C22067405CA5}"/>
              </a:ext>
            </a:extLst>
          </p:cNvPr>
          <p:cNvSpPr>
            <a:spLocks noGrp="1"/>
          </p:cNvSpPr>
          <p:nvPr>
            <p:ph type="title"/>
          </p:nvPr>
        </p:nvSpPr>
        <p:spPr>
          <a:xfrm>
            <a:off x="838199" y="365125"/>
            <a:ext cx="3701527" cy="2119891"/>
          </a:xfrm>
        </p:spPr>
        <p:txBody>
          <a:bodyPr>
            <a:noAutofit/>
          </a:bodyPr>
          <a:lstStyle/>
          <a:p>
            <a:r>
              <a:rPr lang="en-US" sz="3200" dirty="0"/>
              <a:t>How to report different categories of regular students</a:t>
            </a:r>
          </a:p>
        </p:txBody>
      </p:sp>
      <p:pic>
        <p:nvPicPr>
          <p:cNvPr id="4" name="Content Placeholder 3">
            <a:extLst>
              <a:ext uri="{FF2B5EF4-FFF2-40B4-BE49-F238E27FC236}">
                <a16:creationId xmlns="" xmlns:a16="http://schemas.microsoft.com/office/drawing/2014/main" id="{10EB9B99-1BAF-4158-946C-7999D65DF3CE}"/>
              </a:ext>
            </a:extLst>
          </p:cNvPr>
          <p:cNvPicPr>
            <a:picLocks noGrp="1" noChangeAspect="1"/>
          </p:cNvPicPr>
          <p:nvPr>
            <p:ph idx="1"/>
          </p:nvPr>
        </p:nvPicPr>
        <p:blipFill>
          <a:blip r:embed="rId3"/>
          <a:stretch>
            <a:fillRect/>
          </a:stretch>
        </p:blipFill>
        <p:spPr>
          <a:xfrm>
            <a:off x="5488398" y="134333"/>
            <a:ext cx="6140060" cy="6589334"/>
          </a:xfrm>
          <a:prstGeom prst="rect">
            <a:avLst/>
          </a:prstGeom>
        </p:spPr>
      </p:pic>
    </p:spTree>
    <p:extLst>
      <p:ext uri="{BB962C8B-B14F-4D97-AF65-F5344CB8AC3E}">
        <p14:creationId xmlns:p14="http://schemas.microsoft.com/office/powerpoint/2010/main" val="1576686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my data due?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As a first year grantee, your timeline is behind one year.  This means:</a:t>
            </a:r>
          </a:p>
          <a:p>
            <a:pPr lvl="1"/>
            <a:r>
              <a:rPr lang="en-US" dirty="0"/>
              <a:t>APR Data</a:t>
            </a:r>
          </a:p>
          <a:p>
            <a:pPr lvl="2"/>
            <a:r>
              <a:rPr lang="en-US" dirty="0"/>
              <a:t>Summer 2019 – entered in the spring of 2020 – SHOULD BE ENTERED</a:t>
            </a:r>
          </a:p>
          <a:p>
            <a:pPr lvl="2"/>
            <a:r>
              <a:rPr lang="en-US" dirty="0"/>
              <a:t>Fall 2019 – </a:t>
            </a:r>
            <a:r>
              <a:rPr lang="en-US" dirty="0">
                <a:solidFill>
                  <a:srgbClr val="FF0000"/>
                </a:solidFill>
              </a:rPr>
              <a:t>WINDOW IS OPEN </a:t>
            </a:r>
            <a:r>
              <a:rPr lang="en-US" dirty="0"/>
              <a:t>October 27, 2020 – December 21, 2020</a:t>
            </a:r>
          </a:p>
          <a:p>
            <a:pPr lvl="2"/>
            <a:r>
              <a:rPr lang="en-US" dirty="0"/>
              <a:t>Spring of 2020 – </a:t>
            </a:r>
            <a:r>
              <a:rPr lang="en-US" dirty="0">
                <a:solidFill>
                  <a:srgbClr val="FF0000"/>
                </a:solidFill>
              </a:rPr>
              <a:t>WINDOW WILL OPEN </a:t>
            </a:r>
            <a:r>
              <a:rPr lang="en-US" dirty="0"/>
              <a:t>December 22, 2020 – February 15, 2021</a:t>
            </a:r>
          </a:p>
          <a:p>
            <a:pPr lvl="2"/>
            <a:r>
              <a:rPr lang="en-US" dirty="0"/>
              <a:t>Summer 2020 – entered in the spring of 2021</a:t>
            </a:r>
          </a:p>
          <a:p>
            <a:pPr lvl="2"/>
            <a:r>
              <a:rPr lang="en-US" dirty="0"/>
              <a:t>Fall 2020 – to be entered next year</a:t>
            </a:r>
          </a:p>
          <a:p>
            <a:pPr lvl="2"/>
            <a:r>
              <a:rPr lang="en-US" dirty="0"/>
              <a:t>Spring 2021 – to be entered next year</a:t>
            </a:r>
          </a:p>
          <a:p>
            <a:pPr lvl="2"/>
            <a:endParaRPr lang="en-US" dirty="0"/>
          </a:p>
          <a:p>
            <a:pPr lvl="1"/>
            <a:r>
              <a:rPr lang="en-US" dirty="0"/>
              <a:t>Local Evaluation Data</a:t>
            </a:r>
          </a:p>
          <a:p>
            <a:pPr lvl="2"/>
            <a:r>
              <a:rPr lang="en-US" dirty="0"/>
              <a:t>Due on November 30, 2020.  However, extensions can be granted for those in need.</a:t>
            </a:r>
          </a:p>
          <a:p>
            <a:pPr marL="914400" lvl="2" indent="0">
              <a:buNone/>
            </a:pPr>
            <a:endParaRPr lang="en-US" dirty="0"/>
          </a:p>
          <a:p>
            <a:pPr lvl="1"/>
            <a:r>
              <a:rPr lang="en-US" dirty="0"/>
              <a:t>Statewide Survey Data</a:t>
            </a:r>
          </a:p>
          <a:p>
            <a:pPr lvl="2"/>
            <a:r>
              <a:rPr lang="en-US" dirty="0"/>
              <a:t>Open on November 16, 2020 and will be due January 15, 2021</a:t>
            </a:r>
          </a:p>
        </p:txBody>
      </p:sp>
    </p:spTree>
    <p:extLst>
      <p:ext uri="{BB962C8B-B14F-4D97-AF65-F5344CB8AC3E}">
        <p14:creationId xmlns:p14="http://schemas.microsoft.com/office/powerpoint/2010/main" val="3146018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CDA40A-0625-42BE-8CB4-E844919774C3}"/>
              </a:ext>
            </a:extLst>
          </p:cNvPr>
          <p:cNvSpPr>
            <a:spLocks noGrp="1"/>
          </p:cNvSpPr>
          <p:nvPr>
            <p:ph type="title"/>
          </p:nvPr>
        </p:nvSpPr>
        <p:spPr>
          <a:xfrm>
            <a:off x="838200" y="365125"/>
            <a:ext cx="3420979" cy="2012315"/>
          </a:xfrm>
        </p:spPr>
        <p:txBody>
          <a:bodyPr>
            <a:noAutofit/>
          </a:bodyPr>
          <a:lstStyle/>
          <a:p>
            <a:r>
              <a:rPr lang="en-US" sz="3600" dirty="0"/>
              <a:t>Bottom portion of Participation Data Entry Screen</a:t>
            </a:r>
          </a:p>
        </p:txBody>
      </p:sp>
      <p:pic>
        <p:nvPicPr>
          <p:cNvPr id="4" name="Content Placeholder 3">
            <a:extLst>
              <a:ext uri="{FF2B5EF4-FFF2-40B4-BE49-F238E27FC236}">
                <a16:creationId xmlns="" xmlns:a16="http://schemas.microsoft.com/office/drawing/2014/main" id="{BE4D9345-1E34-4108-96C7-5B8534A23DFF}"/>
              </a:ext>
            </a:extLst>
          </p:cNvPr>
          <p:cNvPicPr>
            <a:picLocks noGrp="1" noChangeAspect="1"/>
          </p:cNvPicPr>
          <p:nvPr>
            <p:ph idx="1"/>
          </p:nvPr>
        </p:nvPicPr>
        <p:blipFill>
          <a:blip r:embed="rId2"/>
          <a:stretch>
            <a:fillRect/>
          </a:stretch>
        </p:blipFill>
        <p:spPr>
          <a:xfrm>
            <a:off x="6343344" y="0"/>
            <a:ext cx="4761803" cy="6756613"/>
          </a:xfrm>
          <a:prstGeom prst="rect">
            <a:avLst/>
          </a:prstGeom>
        </p:spPr>
      </p:pic>
    </p:spTree>
    <p:extLst>
      <p:ext uri="{BB962C8B-B14F-4D97-AF65-F5344CB8AC3E}">
        <p14:creationId xmlns:p14="http://schemas.microsoft.com/office/powerpoint/2010/main" val="3881405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0A8D4193-B8D6-4633-A108-4103EEF91357}"/>
              </a:ext>
            </a:extLst>
          </p:cNvPr>
          <p:cNvGraphicFramePr>
            <a:graphicFrameLocks noGrp="1"/>
          </p:cNvGraphicFramePr>
          <p:nvPr>
            <p:extLst>
              <p:ext uri="{D42A27DB-BD31-4B8C-83A1-F6EECF244321}">
                <p14:modId xmlns:p14="http://schemas.microsoft.com/office/powerpoint/2010/main" val="939534334"/>
              </p:ext>
            </p:extLst>
          </p:nvPr>
        </p:nvGraphicFramePr>
        <p:xfrm>
          <a:off x="838200" y="2412275"/>
          <a:ext cx="10515600" cy="2358050"/>
        </p:xfrm>
        <a:graphic>
          <a:graphicData uri="http://schemas.openxmlformats.org/drawingml/2006/table">
            <a:tbl>
              <a:tblPr>
                <a:tableStyleId>{5C22544A-7EE6-4342-B048-85BDC9FD1C3A}</a:tableStyleId>
              </a:tblPr>
              <a:tblGrid>
                <a:gridCol w="582104">
                  <a:extLst>
                    <a:ext uri="{9D8B030D-6E8A-4147-A177-3AD203B41FA5}">
                      <a16:colId xmlns="" xmlns:a16="http://schemas.microsoft.com/office/drawing/2014/main" val="2028631776"/>
                    </a:ext>
                  </a:extLst>
                </a:gridCol>
                <a:gridCol w="1174987">
                  <a:extLst>
                    <a:ext uri="{9D8B030D-6E8A-4147-A177-3AD203B41FA5}">
                      <a16:colId xmlns="" xmlns:a16="http://schemas.microsoft.com/office/drawing/2014/main" val="18080487"/>
                    </a:ext>
                  </a:extLst>
                </a:gridCol>
                <a:gridCol w="819257">
                  <a:extLst>
                    <a:ext uri="{9D8B030D-6E8A-4147-A177-3AD203B41FA5}">
                      <a16:colId xmlns="" xmlns:a16="http://schemas.microsoft.com/office/drawing/2014/main" val="2061305263"/>
                    </a:ext>
                  </a:extLst>
                </a:gridCol>
                <a:gridCol w="819257">
                  <a:extLst>
                    <a:ext uri="{9D8B030D-6E8A-4147-A177-3AD203B41FA5}">
                      <a16:colId xmlns="" xmlns:a16="http://schemas.microsoft.com/office/drawing/2014/main" val="1693573785"/>
                    </a:ext>
                  </a:extLst>
                </a:gridCol>
                <a:gridCol w="1487599">
                  <a:extLst>
                    <a:ext uri="{9D8B030D-6E8A-4147-A177-3AD203B41FA5}">
                      <a16:colId xmlns="" xmlns:a16="http://schemas.microsoft.com/office/drawing/2014/main" val="1442325879"/>
                    </a:ext>
                  </a:extLst>
                </a:gridCol>
                <a:gridCol w="657562">
                  <a:extLst>
                    <a:ext uri="{9D8B030D-6E8A-4147-A177-3AD203B41FA5}">
                      <a16:colId xmlns="" xmlns:a16="http://schemas.microsoft.com/office/drawing/2014/main" val="1065526626"/>
                    </a:ext>
                  </a:extLst>
                </a:gridCol>
                <a:gridCol w="657562">
                  <a:extLst>
                    <a:ext uri="{9D8B030D-6E8A-4147-A177-3AD203B41FA5}">
                      <a16:colId xmlns="" xmlns:a16="http://schemas.microsoft.com/office/drawing/2014/main" val="3158654781"/>
                    </a:ext>
                  </a:extLst>
                </a:gridCol>
                <a:gridCol w="754579">
                  <a:extLst>
                    <a:ext uri="{9D8B030D-6E8A-4147-A177-3AD203B41FA5}">
                      <a16:colId xmlns="" xmlns:a16="http://schemas.microsoft.com/office/drawing/2014/main" val="3520436665"/>
                    </a:ext>
                  </a:extLst>
                </a:gridCol>
                <a:gridCol w="560545">
                  <a:extLst>
                    <a:ext uri="{9D8B030D-6E8A-4147-A177-3AD203B41FA5}">
                      <a16:colId xmlns="" xmlns:a16="http://schemas.microsoft.com/office/drawing/2014/main" val="983648792"/>
                    </a:ext>
                  </a:extLst>
                </a:gridCol>
                <a:gridCol w="560545">
                  <a:extLst>
                    <a:ext uri="{9D8B030D-6E8A-4147-A177-3AD203B41FA5}">
                      <a16:colId xmlns="" xmlns:a16="http://schemas.microsoft.com/office/drawing/2014/main" val="3708322263"/>
                    </a:ext>
                  </a:extLst>
                </a:gridCol>
                <a:gridCol w="735715">
                  <a:extLst>
                    <a:ext uri="{9D8B030D-6E8A-4147-A177-3AD203B41FA5}">
                      <a16:colId xmlns="" xmlns:a16="http://schemas.microsoft.com/office/drawing/2014/main" val="3524956639"/>
                    </a:ext>
                  </a:extLst>
                </a:gridCol>
                <a:gridCol w="1123784">
                  <a:extLst>
                    <a:ext uri="{9D8B030D-6E8A-4147-A177-3AD203B41FA5}">
                      <a16:colId xmlns="" xmlns:a16="http://schemas.microsoft.com/office/drawing/2014/main" val="427786794"/>
                    </a:ext>
                  </a:extLst>
                </a:gridCol>
                <a:gridCol w="582104">
                  <a:extLst>
                    <a:ext uri="{9D8B030D-6E8A-4147-A177-3AD203B41FA5}">
                      <a16:colId xmlns="" xmlns:a16="http://schemas.microsoft.com/office/drawing/2014/main" val="4192451346"/>
                    </a:ext>
                  </a:extLst>
                </a:gridCol>
              </a:tblGrid>
              <a:tr h="501086">
                <a:tc>
                  <a:txBody>
                    <a:bodyPr/>
                    <a:lstStyle/>
                    <a:p>
                      <a:pPr algn="ctr" fontAlgn="ctr"/>
                      <a:r>
                        <a:rPr lang="en-US" sz="800" u="none" strike="noStrike">
                          <a:effectLst/>
                        </a:rPr>
                        <a:t>Cohort</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School</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First Name</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Middle Initial</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Last Name</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Student ID</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Gender</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Ethnicity</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LEP</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FRPL</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Special Needs</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Days Attended</a:t>
                      </a:r>
                      <a:br>
                        <a:rPr lang="en-US" sz="800" u="none" strike="noStrike">
                          <a:effectLst/>
                        </a:rPr>
                      </a:br>
                      <a:r>
                        <a:rPr lang="en-US" sz="800" u="none" strike="noStrike">
                          <a:effectLst/>
                        </a:rPr>
                        <a:t>8/24/17-6/7/18</a:t>
                      </a:r>
                      <a:endParaRPr lang="en-US" sz="800" b="0" i="0" u="none" strike="noStrike">
                        <a:solidFill>
                          <a:srgbClr val="000000"/>
                        </a:solidFill>
                        <a:effectLst/>
                        <a:latin typeface="Arial" panose="020B0604020202020204" pitchFamily="34" charset="0"/>
                      </a:endParaRPr>
                    </a:p>
                  </a:txBody>
                  <a:tcPr marL="8089" marR="8089" marT="8089" marB="0" anchor="ctr"/>
                </a:tc>
                <a:tc>
                  <a:txBody>
                    <a:bodyPr/>
                    <a:lstStyle/>
                    <a:p>
                      <a:pPr algn="ctr" fontAlgn="ctr"/>
                      <a:r>
                        <a:rPr lang="en-US" sz="800" u="none" strike="noStrike">
                          <a:effectLst/>
                        </a:rPr>
                        <a:t>RA</a:t>
                      </a:r>
                      <a:endParaRPr lang="en-US" sz="800" b="0" i="0" u="none" strike="noStrike">
                        <a:solidFill>
                          <a:srgbClr val="000000"/>
                        </a:solidFill>
                        <a:effectLst/>
                        <a:latin typeface="Arial" panose="020B0604020202020204" pitchFamily="34" charset="0"/>
                      </a:endParaRPr>
                    </a:p>
                  </a:txBody>
                  <a:tcPr marL="8089" marR="8089" marT="8089" marB="0" anchor="ctr"/>
                </a:tc>
                <a:extLst>
                  <a:ext uri="{0D108BD9-81ED-4DB2-BD59-A6C34878D82A}">
                    <a16:rowId xmlns="" xmlns:a16="http://schemas.microsoft.com/office/drawing/2014/main" val="545880182"/>
                  </a:ext>
                </a:extLst>
              </a:tr>
              <a:tr h="309494">
                <a:tc>
                  <a:txBody>
                    <a:bodyPr/>
                    <a:lstStyle/>
                    <a:p>
                      <a:pPr algn="ctr" fontAlgn="b"/>
                      <a:r>
                        <a:rPr lang="en-US" sz="800" u="none" strike="noStrike">
                          <a:effectLst/>
                        </a:rPr>
                        <a:t>9</a:t>
                      </a:r>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r>
                        <a:rPr lang="en-US" sz="800" u="none" strike="noStrike">
                          <a:effectLst/>
                        </a:rPr>
                        <a:t>Kirn MS</a:t>
                      </a:r>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r>
                        <a:rPr lang="en-US" sz="800" u="none" strike="noStrike">
                          <a:effectLst/>
                        </a:rPr>
                        <a:t>JOHN</a:t>
                      </a:r>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r>
                        <a:rPr lang="en-US" sz="800" u="none" strike="noStrike">
                          <a:effectLst/>
                        </a:rPr>
                        <a:t>JOSEPH</a:t>
                      </a:r>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r>
                        <a:rPr lang="en-US" sz="800" u="none" strike="noStrike">
                          <a:effectLst/>
                        </a:rPr>
                        <a:t>SMITH</a:t>
                      </a:r>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r>
                        <a:rPr lang="en-US" sz="800" u="none" strike="noStrike">
                          <a:effectLst/>
                        </a:rPr>
                        <a:t>123456</a:t>
                      </a:r>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r>
                        <a:rPr lang="en-US" sz="800" u="none" strike="noStrike">
                          <a:effectLst/>
                        </a:rPr>
                        <a:t>1</a:t>
                      </a:r>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r>
                        <a:rPr lang="en-US" sz="800" u="none" strike="noStrike">
                          <a:effectLst/>
                        </a:rPr>
                        <a:t>A</a:t>
                      </a:r>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r>
                        <a:rPr lang="en-US" sz="800" u="none" strike="noStrike">
                          <a:effectLst/>
                        </a:rPr>
                        <a:t>1</a:t>
                      </a:r>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r>
                        <a:rPr lang="en-US" sz="800" u="none" strike="noStrike">
                          <a:effectLst/>
                        </a:rPr>
                        <a:t>13</a:t>
                      </a:r>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extLst>
                  <a:ext uri="{0D108BD9-81ED-4DB2-BD59-A6C34878D82A}">
                    <a16:rowId xmlns="" xmlns:a16="http://schemas.microsoft.com/office/drawing/2014/main" val="3594819031"/>
                  </a:ext>
                </a:extLst>
              </a:tr>
              <a:tr h="309494">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extLst>
                  <a:ext uri="{0D108BD9-81ED-4DB2-BD59-A6C34878D82A}">
                    <a16:rowId xmlns="" xmlns:a16="http://schemas.microsoft.com/office/drawing/2014/main" val="2069638764"/>
                  </a:ext>
                </a:extLst>
              </a:tr>
              <a:tr h="309494">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extLst>
                  <a:ext uri="{0D108BD9-81ED-4DB2-BD59-A6C34878D82A}">
                    <a16:rowId xmlns="" xmlns:a16="http://schemas.microsoft.com/office/drawing/2014/main" val="2369500344"/>
                  </a:ext>
                </a:extLst>
              </a:tr>
              <a:tr h="309494">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extLst>
                  <a:ext uri="{0D108BD9-81ED-4DB2-BD59-A6C34878D82A}">
                    <a16:rowId xmlns="" xmlns:a16="http://schemas.microsoft.com/office/drawing/2014/main" val="382708647"/>
                  </a:ext>
                </a:extLst>
              </a:tr>
              <a:tr h="309494">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extLst>
                  <a:ext uri="{0D108BD9-81ED-4DB2-BD59-A6C34878D82A}">
                    <a16:rowId xmlns="" xmlns:a16="http://schemas.microsoft.com/office/drawing/2014/main" val="3731448127"/>
                  </a:ext>
                </a:extLst>
              </a:tr>
              <a:tr h="309494">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l"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900" b="0" i="0" u="none" strike="noStrike">
                        <a:solidFill>
                          <a:srgbClr val="000000"/>
                        </a:solidFill>
                        <a:effectLst/>
                        <a:latin typeface="Inconsolata"/>
                      </a:endParaRPr>
                    </a:p>
                  </a:txBody>
                  <a:tcPr marL="8089" marR="8089" marT="8089" marB="0" anchor="b"/>
                </a:tc>
                <a:tc>
                  <a:txBody>
                    <a:bodyPr/>
                    <a:lstStyle/>
                    <a:p>
                      <a:pPr algn="ctr" fontAlgn="b"/>
                      <a:endParaRPr lang="en-US" sz="800" b="0" i="0" u="none" strike="noStrike">
                        <a:solidFill>
                          <a:srgbClr val="000000"/>
                        </a:solidFill>
                        <a:effectLst/>
                        <a:latin typeface="Arial" panose="020B0604020202020204" pitchFamily="34" charset="0"/>
                      </a:endParaRPr>
                    </a:p>
                  </a:txBody>
                  <a:tcPr marL="8089" marR="8089" marT="8089"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8089" marR="8089" marT="8089" marB="0" anchor="b"/>
                </a:tc>
                <a:extLst>
                  <a:ext uri="{0D108BD9-81ED-4DB2-BD59-A6C34878D82A}">
                    <a16:rowId xmlns="" xmlns:a16="http://schemas.microsoft.com/office/drawing/2014/main" val="2814854058"/>
                  </a:ext>
                </a:extLst>
              </a:tr>
            </a:tbl>
          </a:graphicData>
        </a:graphic>
      </p:graphicFrame>
      <p:sp>
        <p:nvSpPr>
          <p:cNvPr id="4" name="TextBox 3">
            <a:extLst>
              <a:ext uri="{FF2B5EF4-FFF2-40B4-BE49-F238E27FC236}">
                <a16:creationId xmlns="" xmlns:a16="http://schemas.microsoft.com/office/drawing/2014/main" id="{96B384B6-71F2-483A-B1E4-AE7C7D9328F6}"/>
              </a:ext>
            </a:extLst>
          </p:cNvPr>
          <p:cNvSpPr txBox="1"/>
          <p:nvPr/>
        </p:nvSpPr>
        <p:spPr>
          <a:xfrm>
            <a:off x="838200" y="775063"/>
            <a:ext cx="10515600" cy="1569660"/>
          </a:xfrm>
          <a:prstGeom prst="rect">
            <a:avLst/>
          </a:prstGeom>
          <a:noFill/>
        </p:spPr>
        <p:txBody>
          <a:bodyPr wrap="square" rtlCol="0">
            <a:spAutoFit/>
          </a:bodyPr>
          <a:lstStyle/>
          <a:p>
            <a:pPr algn="ctr"/>
            <a:r>
              <a:rPr lang="en-US" sz="3200" dirty="0">
                <a:latin typeface="+mj-lt"/>
              </a:rPr>
              <a:t>21CCLC APR Data Collection Template Fall</a:t>
            </a:r>
          </a:p>
          <a:p>
            <a:pPr algn="ctr"/>
            <a:r>
              <a:rPr lang="en-US" sz="3200" dirty="0">
                <a:latin typeface="+mj-lt"/>
              </a:rPr>
              <a:t>Participant Data – Youth Service https://www.iowa21cclc.com/grant-info</a:t>
            </a:r>
          </a:p>
        </p:txBody>
      </p:sp>
    </p:spTree>
    <p:extLst>
      <p:ext uri="{BB962C8B-B14F-4D97-AF65-F5344CB8AC3E}">
        <p14:creationId xmlns:p14="http://schemas.microsoft.com/office/powerpoint/2010/main" val="3213611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A9A24BAA-87E5-42CB-8760-048EBEBB51F6}"/>
              </a:ext>
            </a:extLst>
          </p:cNvPr>
          <p:cNvGraphicFramePr>
            <a:graphicFrameLocks noGrp="1"/>
          </p:cNvGraphicFramePr>
          <p:nvPr>
            <p:extLst>
              <p:ext uri="{D42A27DB-BD31-4B8C-83A1-F6EECF244321}">
                <p14:modId xmlns:p14="http://schemas.microsoft.com/office/powerpoint/2010/main" val="4186518688"/>
              </p:ext>
            </p:extLst>
          </p:nvPr>
        </p:nvGraphicFramePr>
        <p:xfrm>
          <a:off x="2899953" y="1431978"/>
          <a:ext cx="6392094" cy="5426022"/>
        </p:xfrm>
        <a:graphic>
          <a:graphicData uri="http://schemas.openxmlformats.org/drawingml/2006/table">
            <a:tbl>
              <a:tblPr>
                <a:tableStyleId>{5C22544A-7EE6-4342-B048-85BDC9FD1C3A}</a:tableStyleId>
              </a:tblPr>
              <a:tblGrid>
                <a:gridCol w="2852364">
                  <a:extLst>
                    <a:ext uri="{9D8B030D-6E8A-4147-A177-3AD203B41FA5}">
                      <a16:colId xmlns="" xmlns:a16="http://schemas.microsoft.com/office/drawing/2014/main" val="2873331719"/>
                    </a:ext>
                  </a:extLst>
                </a:gridCol>
                <a:gridCol w="707946">
                  <a:extLst>
                    <a:ext uri="{9D8B030D-6E8A-4147-A177-3AD203B41FA5}">
                      <a16:colId xmlns="" xmlns:a16="http://schemas.microsoft.com/office/drawing/2014/main" val="4167386942"/>
                    </a:ext>
                  </a:extLst>
                </a:gridCol>
                <a:gridCol w="707946">
                  <a:extLst>
                    <a:ext uri="{9D8B030D-6E8A-4147-A177-3AD203B41FA5}">
                      <a16:colId xmlns="" xmlns:a16="http://schemas.microsoft.com/office/drawing/2014/main" val="1716525659"/>
                    </a:ext>
                  </a:extLst>
                </a:gridCol>
                <a:gridCol w="707946">
                  <a:extLst>
                    <a:ext uri="{9D8B030D-6E8A-4147-A177-3AD203B41FA5}">
                      <a16:colId xmlns="" xmlns:a16="http://schemas.microsoft.com/office/drawing/2014/main" val="3341438961"/>
                    </a:ext>
                  </a:extLst>
                </a:gridCol>
                <a:gridCol w="707946">
                  <a:extLst>
                    <a:ext uri="{9D8B030D-6E8A-4147-A177-3AD203B41FA5}">
                      <a16:colId xmlns="" xmlns:a16="http://schemas.microsoft.com/office/drawing/2014/main" val="2397829672"/>
                    </a:ext>
                  </a:extLst>
                </a:gridCol>
                <a:gridCol w="707946">
                  <a:extLst>
                    <a:ext uri="{9D8B030D-6E8A-4147-A177-3AD203B41FA5}">
                      <a16:colId xmlns="" xmlns:a16="http://schemas.microsoft.com/office/drawing/2014/main" val="3356956740"/>
                    </a:ext>
                  </a:extLst>
                </a:gridCol>
              </a:tblGrid>
              <a:tr h="142130">
                <a:tc>
                  <a:txBody>
                    <a:bodyPr/>
                    <a:lstStyle/>
                    <a:p>
                      <a:pPr algn="ctr" fontAlgn="b"/>
                      <a:r>
                        <a:rPr lang="en-US" sz="700" u="none" strike="noStrike">
                          <a:effectLst/>
                        </a:rPr>
                        <a:t>21 APR DATA - PARTICIPATION</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SITE 1</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SITE 2</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SITE 3</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SITE 4</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SITE 5</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2006243862"/>
                  </a:ext>
                </a:extLst>
              </a:tr>
              <a:tr h="142130">
                <a:tc>
                  <a:txBody>
                    <a:bodyPr/>
                    <a:lstStyle/>
                    <a:p>
                      <a:pPr algn="ctr" fontAlgn="b"/>
                      <a:r>
                        <a:rPr lang="en-US" sz="700" u="none" strike="noStrike">
                          <a:effectLst/>
                        </a:rPr>
                        <a:t>ATTENDANCE</a:t>
                      </a:r>
                      <a:endParaRPr lang="en-US" sz="700" b="1"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3513223490"/>
                  </a:ext>
                </a:extLst>
              </a:tr>
              <a:tr h="142130">
                <a:tc>
                  <a:txBody>
                    <a:bodyPr/>
                    <a:lstStyle/>
                    <a:p>
                      <a:pPr algn="l" fontAlgn="b"/>
                      <a:r>
                        <a:rPr lang="en-US" sz="700" u="none" strike="noStrike">
                          <a:effectLst/>
                        </a:rPr>
                        <a:t>&lt;30 days</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114053756"/>
                  </a:ext>
                </a:extLst>
              </a:tr>
              <a:tr h="142130">
                <a:tc>
                  <a:txBody>
                    <a:bodyPr/>
                    <a:lstStyle/>
                    <a:p>
                      <a:pPr algn="l" fontAlgn="b"/>
                      <a:r>
                        <a:rPr lang="en-US" sz="700" u="none" strike="noStrike">
                          <a:effectLst/>
                        </a:rPr>
                        <a:t>30-59</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1500621530"/>
                  </a:ext>
                </a:extLst>
              </a:tr>
              <a:tr h="142130">
                <a:tc>
                  <a:txBody>
                    <a:bodyPr/>
                    <a:lstStyle/>
                    <a:p>
                      <a:pPr algn="l" fontAlgn="b"/>
                      <a:r>
                        <a:rPr lang="en-US" sz="700" u="none" strike="noStrike">
                          <a:effectLst/>
                        </a:rPr>
                        <a:t>60-89</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235594226"/>
                  </a:ext>
                </a:extLst>
              </a:tr>
              <a:tr h="142130">
                <a:tc>
                  <a:txBody>
                    <a:bodyPr/>
                    <a:lstStyle/>
                    <a:p>
                      <a:pPr algn="l" fontAlgn="b"/>
                      <a:r>
                        <a:rPr lang="en-US" sz="700" u="none" strike="noStrike">
                          <a:effectLst/>
                        </a:rPr>
                        <a:t>90+</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2059035393"/>
                  </a:ext>
                </a:extLst>
              </a:tr>
              <a:tr h="167212">
                <a:tc>
                  <a:txBody>
                    <a:bodyPr/>
                    <a:lstStyle/>
                    <a:p>
                      <a:pPr algn="ctr" fontAlgn="b"/>
                      <a:r>
                        <a:rPr lang="en-US" sz="700" u="none" strike="noStrike">
                          <a:effectLst/>
                        </a:rPr>
                        <a:t>GENDER</a:t>
                      </a:r>
                      <a:endParaRPr lang="en-US" sz="700" b="1"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3576158660"/>
                  </a:ext>
                </a:extLst>
              </a:tr>
              <a:tr h="142130">
                <a:tc>
                  <a:txBody>
                    <a:bodyPr/>
                    <a:lstStyle/>
                    <a:p>
                      <a:pPr algn="l" fontAlgn="b"/>
                      <a:r>
                        <a:rPr lang="en-US" sz="700" u="none" strike="noStrike">
                          <a:effectLst/>
                        </a:rPr>
                        <a:t>Male</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1598067872"/>
                  </a:ext>
                </a:extLst>
              </a:tr>
              <a:tr h="142130">
                <a:tc>
                  <a:txBody>
                    <a:bodyPr/>
                    <a:lstStyle/>
                    <a:p>
                      <a:pPr algn="l" fontAlgn="b"/>
                      <a:r>
                        <a:rPr lang="en-US" sz="700" u="none" strike="noStrike">
                          <a:effectLst/>
                        </a:rPr>
                        <a:t>Female</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1721209697"/>
                  </a:ext>
                </a:extLst>
              </a:tr>
              <a:tr h="142130">
                <a:tc>
                  <a:txBody>
                    <a:bodyPr/>
                    <a:lstStyle/>
                    <a:p>
                      <a:pPr algn="l" fontAlgn="b"/>
                      <a:r>
                        <a:rPr lang="en-US" sz="700" u="none" strike="noStrike">
                          <a:effectLst/>
                        </a:rPr>
                        <a:t>Data Not Provided</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4213533337"/>
                  </a:ext>
                </a:extLst>
              </a:tr>
              <a:tr h="142130">
                <a:tc>
                  <a:txBody>
                    <a:bodyPr/>
                    <a:lstStyle/>
                    <a:p>
                      <a:pPr algn="ctr" fontAlgn="b"/>
                      <a:r>
                        <a:rPr lang="en-US" sz="700" u="none" strike="noStrike">
                          <a:effectLst/>
                        </a:rPr>
                        <a:t>RACE / ETHNICITY</a:t>
                      </a:r>
                      <a:endParaRPr lang="en-US" sz="700" b="1"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2202346448"/>
                  </a:ext>
                </a:extLst>
              </a:tr>
              <a:tr h="142130">
                <a:tc>
                  <a:txBody>
                    <a:bodyPr/>
                    <a:lstStyle/>
                    <a:p>
                      <a:pPr algn="l" fontAlgn="b"/>
                      <a:r>
                        <a:rPr lang="en-US" sz="700" u="none" strike="noStrike">
                          <a:effectLst/>
                        </a:rPr>
                        <a:t>American Indian/Alaskan Native</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2178757413"/>
                  </a:ext>
                </a:extLst>
              </a:tr>
              <a:tr h="142130">
                <a:tc>
                  <a:txBody>
                    <a:bodyPr/>
                    <a:lstStyle/>
                    <a:p>
                      <a:pPr algn="l" fontAlgn="b"/>
                      <a:r>
                        <a:rPr lang="en-US" sz="700" u="none" strike="noStrike">
                          <a:effectLst/>
                        </a:rPr>
                        <a:t>Asian</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3806474165"/>
                  </a:ext>
                </a:extLst>
              </a:tr>
              <a:tr h="142130">
                <a:tc>
                  <a:txBody>
                    <a:bodyPr/>
                    <a:lstStyle/>
                    <a:p>
                      <a:pPr algn="l" fontAlgn="b"/>
                      <a:r>
                        <a:rPr lang="en-US" sz="700" u="none" strike="noStrike">
                          <a:effectLst/>
                        </a:rPr>
                        <a:t>Native Hawaiian or Pacific Islander</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4086974433"/>
                  </a:ext>
                </a:extLst>
              </a:tr>
              <a:tr h="142130">
                <a:tc>
                  <a:txBody>
                    <a:bodyPr/>
                    <a:lstStyle/>
                    <a:p>
                      <a:pPr algn="l" fontAlgn="b"/>
                      <a:r>
                        <a:rPr lang="en-US" sz="700" u="none" strike="noStrike">
                          <a:effectLst/>
                        </a:rPr>
                        <a:t>Black/African American</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761244927"/>
                  </a:ext>
                </a:extLst>
              </a:tr>
              <a:tr h="142130">
                <a:tc>
                  <a:txBody>
                    <a:bodyPr/>
                    <a:lstStyle/>
                    <a:p>
                      <a:pPr algn="l" fontAlgn="b"/>
                      <a:r>
                        <a:rPr lang="en-US" sz="700" u="none" strike="noStrike">
                          <a:effectLst/>
                        </a:rPr>
                        <a:t>Hispanic/Latino</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3521444155"/>
                  </a:ext>
                </a:extLst>
              </a:tr>
              <a:tr h="142130">
                <a:tc>
                  <a:txBody>
                    <a:bodyPr/>
                    <a:lstStyle/>
                    <a:p>
                      <a:pPr algn="l" fontAlgn="b"/>
                      <a:r>
                        <a:rPr lang="en-US" sz="700" u="none" strike="noStrike">
                          <a:effectLst/>
                        </a:rPr>
                        <a:t>White</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3138810134"/>
                  </a:ext>
                </a:extLst>
              </a:tr>
              <a:tr h="142130">
                <a:tc>
                  <a:txBody>
                    <a:bodyPr/>
                    <a:lstStyle/>
                    <a:p>
                      <a:pPr algn="l" fontAlgn="b"/>
                      <a:r>
                        <a:rPr lang="en-US" sz="700" u="none" strike="noStrike">
                          <a:effectLst/>
                        </a:rPr>
                        <a:t>Two or More Races</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1081643153"/>
                  </a:ext>
                </a:extLst>
              </a:tr>
              <a:tr h="142130">
                <a:tc>
                  <a:txBody>
                    <a:bodyPr/>
                    <a:lstStyle/>
                    <a:p>
                      <a:pPr algn="l" fontAlgn="b"/>
                      <a:r>
                        <a:rPr lang="en-US" sz="700" u="none" strike="noStrike">
                          <a:effectLst/>
                        </a:rPr>
                        <a:t>Data Not Provided</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3911624686"/>
                  </a:ext>
                </a:extLst>
              </a:tr>
              <a:tr h="142130">
                <a:tc>
                  <a:txBody>
                    <a:bodyPr/>
                    <a:lstStyle/>
                    <a:p>
                      <a:pPr algn="ctr" fontAlgn="b"/>
                      <a:r>
                        <a:rPr lang="en-US" sz="700" u="none" strike="noStrike">
                          <a:effectLst/>
                        </a:rPr>
                        <a:t>ATTENDANCE</a:t>
                      </a:r>
                      <a:endParaRPr lang="en-US" sz="700" b="1"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0</a:t>
                      </a:r>
                      <a:endParaRPr lang="en-US" sz="700" b="0" i="0" u="none" strike="noStrike">
                        <a:solidFill>
                          <a:srgbClr val="FFFFFF"/>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2943238465"/>
                  </a:ext>
                </a:extLst>
              </a:tr>
              <a:tr h="142130">
                <a:tc>
                  <a:txBody>
                    <a:bodyPr/>
                    <a:lstStyle/>
                    <a:p>
                      <a:pPr algn="l" fontAlgn="b"/>
                      <a:r>
                        <a:rPr lang="en-US" sz="700" u="none" strike="noStrike">
                          <a:effectLst/>
                        </a:rPr>
                        <a:t>K</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1496596838"/>
                  </a:ext>
                </a:extLst>
              </a:tr>
              <a:tr h="142130">
                <a:tc>
                  <a:txBody>
                    <a:bodyPr/>
                    <a:lstStyle/>
                    <a:p>
                      <a:pPr algn="l" fontAlgn="b"/>
                      <a:r>
                        <a:rPr lang="en-US" sz="700" u="none" strike="noStrike">
                          <a:effectLst/>
                        </a:rPr>
                        <a:t>1st</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672142618"/>
                  </a:ext>
                </a:extLst>
              </a:tr>
              <a:tr h="142130">
                <a:tc>
                  <a:txBody>
                    <a:bodyPr/>
                    <a:lstStyle/>
                    <a:p>
                      <a:pPr algn="l" fontAlgn="b"/>
                      <a:r>
                        <a:rPr lang="en-US" sz="700" u="none" strike="noStrike">
                          <a:effectLst/>
                        </a:rPr>
                        <a:t>2nd</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2865020725"/>
                  </a:ext>
                </a:extLst>
              </a:tr>
              <a:tr h="142130">
                <a:tc>
                  <a:txBody>
                    <a:bodyPr/>
                    <a:lstStyle/>
                    <a:p>
                      <a:pPr algn="l" fontAlgn="b"/>
                      <a:r>
                        <a:rPr lang="en-US" sz="700" u="none" strike="noStrike">
                          <a:effectLst/>
                        </a:rPr>
                        <a:t>3rd</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2521826847"/>
                  </a:ext>
                </a:extLst>
              </a:tr>
              <a:tr h="142130">
                <a:tc>
                  <a:txBody>
                    <a:bodyPr/>
                    <a:lstStyle/>
                    <a:p>
                      <a:pPr algn="l" fontAlgn="b"/>
                      <a:r>
                        <a:rPr lang="en-US" sz="700" u="none" strike="noStrike" dirty="0">
                          <a:effectLst/>
                        </a:rPr>
                        <a:t>4th</a:t>
                      </a:r>
                      <a:endParaRPr lang="en-US" sz="700" b="0" i="0" u="none" strike="noStrike" dirty="0">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1018370537"/>
                  </a:ext>
                </a:extLst>
              </a:tr>
              <a:tr h="142130">
                <a:tc>
                  <a:txBody>
                    <a:bodyPr/>
                    <a:lstStyle/>
                    <a:p>
                      <a:pPr algn="l" fontAlgn="b"/>
                      <a:r>
                        <a:rPr lang="en-US" sz="700" u="none" strike="noStrike">
                          <a:effectLst/>
                        </a:rPr>
                        <a:t>5th</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605662492"/>
                  </a:ext>
                </a:extLst>
              </a:tr>
              <a:tr h="142130">
                <a:tc>
                  <a:txBody>
                    <a:bodyPr/>
                    <a:lstStyle/>
                    <a:p>
                      <a:pPr algn="l" fontAlgn="b"/>
                      <a:r>
                        <a:rPr lang="en-US" sz="700" u="none" strike="noStrike">
                          <a:effectLst/>
                        </a:rPr>
                        <a:t>6th</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1219360790"/>
                  </a:ext>
                </a:extLst>
              </a:tr>
              <a:tr h="142130">
                <a:tc>
                  <a:txBody>
                    <a:bodyPr/>
                    <a:lstStyle/>
                    <a:p>
                      <a:pPr algn="l" fontAlgn="b"/>
                      <a:r>
                        <a:rPr lang="en-US" sz="700" u="none" strike="noStrike">
                          <a:effectLst/>
                        </a:rPr>
                        <a:t>7th</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3914175353"/>
                  </a:ext>
                </a:extLst>
              </a:tr>
              <a:tr h="142130">
                <a:tc>
                  <a:txBody>
                    <a:bodyPr/>
                    <a:lstStyle/>
                    <a:p>
                      <a:pPr algn="l" fontAlgn="b"/>
                      <a:r>
                        <a:rPr lang="en-US" sz="700" u="none" strike="noStrike">
                          <a:effectLst/>
                        </a:rPr>
                        <a:t>8th</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765707660"/>
                  </a:ext>
                </a:extLst>
              </a:tr>
              <a:tr h="142130">
                <a:tc>
                  <a:txBody>
                    <a:bodyPr/>
                    <a:lstStyle/>
                    <a:p>
                      <a:pPr algn="l" fontAlgn="b"/>
                      <a:r>
                        <a:rPr lang="en-US" sz="700" u="none" strike="noStrike">
                          <a:effectLst/>
                        </a:rPr>
                        <a:t>9th</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589568216"/>
                  </a:ext>
                </a:extLst>
              </a:tr>
              <a:tr h="142130">
                <a:tc>
                  <a:txBody>
                    <a:bodyPr/>
                    <a:lstStyle/>
                    <a:p>
                      <a:pPr algn="l" fontAlgn="b"/>
                      <a:r>
                        <a:rPr lang="en-US" sz="700" u="none" strike="noStrike">
                          <a:effectLst/>
                        </a:rPr>
                        <a:t>10th</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148562823"/>
                  </a:ext>
                </a:extLst>
              </a:tr>
              <a:tr h="142130">
                <a:tc>
                  <a:txBody>
                    <a:bodyPr/>
                    <a:lstStyle/>
                    <a:p>
                      <a:pPr algn="l" fontAlgn="b"/>
                      <a:r>
                        <a:rPr lang="en-US" sz="700" u="none" strike="noStrike">
                          <a:effectLst/>
                        </a:rPr>
                        <a:t>11th</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2232692962"/>
                  </a:ext>
                </a:extLst>
              </a:tr>
              <a:tr h="142130">
                <a:tc>
                  <a:txBody>
                    <a:bodyPr/>
                    <a:lstStyle/>
                    <a:p>
                      <a:pPr algn="l" fontAlgn="b"/>
                      <a:r>
                        <a:rPr lang="en-US" sz="700" u="none" strike="noStrike">
                          <a:effectLst/>
                        </a:rPr>
                        <a:t>12th</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2323534358"/>
                  </a:ext>
                </a:extLst>
              </a:tr>
              <a:tr h="142130">
                <a:tc>
                  <a:txBody>
                    <a:bodyPr/>
                    <a:lstStyle/>
                    <a:p>
                      <a:pPr algn="ctr" fontAlgn="b"/>
                      <a:r>
                        <a:rPr lang="en-US" sz="700" u="none" strike="noStrike">
                          <a:effectLst/>
                        </a:rPr>
                        <a:t>POPULATION SPECIFICS</a:t>
                      </a:r>
                      <a:endParaRPr lang="en-US" sz="700" b="1" i="0" u="none" strike="noStrike">
                        <a:solidFill>
                          <a:srgbClr val="FFFFFF"/>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34464203"/>
                  </a:ext>
                </a:extLst>
              </a:tr>
              <a:tr h="142130">
                <a:tc>
                  <a:txBody>
                    <a:bodyPr/>
                    <a:lstStyle/>
                    <a:p>
                      <a:pPr algn="l" fontAlgn="b"/>
                      <a:r>
                        <a:rPr lang="en-US" sz="700" u="none" strike="noStrike">
                          <a:effectLst/>
                        </a:rPr>
                        <a:t>Limited English Language Proficiency</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3186872432"/>
                  </a:ext>
                </a:extLst>
              </a:tr>
              <a:tr h="142130">
                <a:tc>
                  <a:txBody>
                    <a:bodyPr/>
                    <a:lstStyle/>
                    <a:p>
                      <a:pPr algn="l" fontAlgn="b"/>
                      <a:r>
                        <a:rPr lang="en-US" sz="700" u="none" strike="noStrike">
                          <a:effectLst/>
                        </a:rPr>
                        <a:t>Free or Reduced Price Lunch Eligible</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497665689"/>
                  </a:ext>
                </a:extLst>
              </a:tr>
              <a:tr h="142130">
                <a:tc>
                  <a:txBody>
                    <a:bodyPr/>
                    <a:lstStyle/>
                    <a:p>
                      <a:pPr algn="l" fontAlgn="b"/>
                      <a:r>
                        <a:rPr lang="en-US" sz="700" u="none" strike="noStrike">
                          <a:effectLst/>
                        </a:rPr>
                        <a:t>Special Needs</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803037508"/>
                  </a:ext>
                </a:extLst>
              </a:tr>
              <a:tr h="142130">
                <a:tc>
                  <a:txBody>
                    <a:bodyPr/>
                    <a:lstStyle/>
                    <a:p>
                      <a:pPr algn="l" fontAlgn="b"/>
                      <a:r>
                        <a:rPr lang="en-US" sz="700" u="none" strike="noStrike">
                          <a:effectLst/>
                        </a:rPr>
                        <a:t>Family Members?</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705" marR="6705" marT="6705" marB="0" anchor="b"/>
                </a:tc>
                <a:tc>
                  <a:txBody>
                    <a:bodyPr/>
                    <a:lstStyle/>
                    <a:p>
                      <a:pPr algn="ctr" fontAlgn="b"/>
                      <a:r>
                        <a:rPr lang="en-US" sz="700" u="none" strike="noStrike" dirty="0">
                          <a:effectLst/>
                        </a:rPr>
                        <a:t> </a:t>
                      </a:r>
                      <a:endParaRPr lang="en-US" sz="700" b="0" i="0" u="none" strike="noStrike" dirty="0">
                        <a:solidFill>
                          <a:srgbClr val="000000"/>
                        </a:solidFill>
                        <a:effectLst/>
                        <a:latin typeface="Arial" panose="020B0604020202020204" pitchFamily="34" charset="0"/>
                      </a:endParaRPr>
                    </a:p>
                  </a:txBody>
                  <a:tcPr marL="6705" marR="6705" marT="6705" marB="0" anchor="b"/>
                </a:tc>
                <a:extLst>
                  <a:ext uri="{0D108BD9-81ED-4DB2-BD59-A6C34878D82A}">
                    <a16:rowId xmlns="" xmlns:a16="http://schemas.microsoft.com/office/drawing/2014/main" val="1732059293"/>
                  </a:ext>
                </a:extLst>
              </a:tr>
            </a:tbl>
          </a:graphicData>
        </a:graphic>
      </p:graphicFrame>
      <p:sp>
        <p:nvSpPr>
          <p:cNvPr id="3" name="TextBox 2">
            <a:extLst>
              <a:ext uri="{FF2B5EF4-FFF2-40B4-BE49-F238E27FC236}">
                <a16:creationId xmlns="" xmlns:a16="http://schemas.microsoft.com/office/drawing/2014/main" id="{21EF01BD-CA22-4765-A5E9-FB32A9B75992}"/>
              </a:ext>
            </a:extLst>
          </p:cNvPr>
          <p:cNvSpPr txBox="1"/>
          <p:nvPr/>
        </p:nvSpPr>
        <p:spPr>
          <a:xfrm>
            <a:off x="1227908" y="71724"/>
            <a:ext cx="10023566" cy="1077218"/>
          </a:xfrm>
          <a:prstGeom prst="rect">
            <a:avLst/>
          </a:prstGeom>
          <a:noFill/>
        </p:spPr>
        <p:txBody>
          <a:bodyPr wrap="square" rtlCol="0">
            <a:spAutoFit/>
          </a:bodyPr>
          <a:lstStyle/>
          <a:p>
            <a:pPr algn="ctr"/>
            <a:r>
              <a:rPr lang="en-US" sz="3200" dirty="0">
                <a:latin typeface="+mj-lt"/>
              </a:rPr>
              <a:t>21CCLC APR Data Collection Template Fall</a:t>
            </a:r>
          </a:p>
          <a:p>
            <a:pPr algn="ctr"/>
            <a:r>
              <a:rPr lang="en-US" sz="3200" dirty="0">
                <a:latin typeface="+mj-lt"/>
              </a:rPr>
              <a:t>Participation Data https://www.iowa21cclc.com/grant-info</a:t>
            </a:r>
          </a:p>
        </p:txBody>
      </p:sp>
    </p:spTree>
    <p:extLst>
      <p:ext uri="{BB962C8B-B14F-4D97-AF65-F5344CB8AC3E}">
        <p14:creationId xmlns:p14="http://schemas.microsoft.com/office/powerpoint/2010/main" val="860525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760FB8-CEBC-456B-A12A-15F77CCD6A5C}"/>
              </a:ext>
            </a:extLst>
          </p:cNvPr>
          <p:cNvSpPr>
            <a:spLocks noGrp="1"/>
          </p:cNvSpPr>
          <p:nvPr>
            <p:ph type="title"/>
          </p:nvPr>
        </p:nvSpPr>
        <p:spPr>
          <a:xfrm>
            <a:off x="838200" y="365125"/>
            <a:ext cx="3733800" cy="1893981"/>
          </a:xfrm>
        </p:spPr>
        <p:txBody>
          <a:bodyPr>
            <a:noAutofit/>
          </a:bodyPr>
          <a:lstStyle/>
          <a:p>
            <a:r>
              <a:rPr lang="en-US" sz="3600" dirty="0"/>
              <a:t>Top Portion of State Assessment Quick Guide</a:t>
            </a:r>
          </a:p>
        </p:txBody>
      </p:sp>
      <p:pic>
        <p:nvPicPr>
          <p:cNvPr id="4" name="Content Placeholder 3">
            <a:extLst>
              <a:ext uri="{FF2B5EF4-FFF2-40B4-BE49-F238E27FC236}">
                <a16:creationId xmlns="" xmlns:a16="http://schemas.microsoft.com/office/drawing/2014/main" id="{C3ECD39C-21F7-4A04-99D7-E9338BD837A7}"/>
              </a:ext>
            </a:extLst>
          </p:cNvPr>
          <p:cNvPicPr>
            <a:picLocks noGrp="1" noChangeAspect="1"/>
          </p:cNvPicPr>
          <p:nvPr>
            <p:ph idx="1"/>
          </p:nvPr>
        </p:nvPicPr>
        <p:blipFill>
          <a:blip r:embed="rId3"/>
          <a:stretch>
            <a:fillRect/>
          </a:stretch>
        </p:blipFill>
        <p:spPr>
          <a:xfrm>
            <a:off x="4716075" y="138607"/>
            <a:ext cx="6637725" cy="6580785"/>
          </a:xfrm>
          <a:prstGeom prst="rect">
            <a:avLst/>
          </a:prstGeom>
        </p:spPr>
      </p:pic>
    </p:spTree>
    <p:extLst>
      <p:ext uri="{BB962C8B-B14F-4D97-AF65-F5344CB8AC3E}">
        <p14:creationId xmlns:p14="http://schemas.microsoft.com/office/powerpoint/2010/main" val="4260488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6FF693-120F-4ED8-8E1F-03A7D6151C86}"/>
              </a:ext>
            </a:extLst>
          </p:cNvPr>
          <p:cNvSpPr>
            <a:spLocks noGrp="1"/>
          </p:cNvSpPr>
          <p:nvPr>
            <p:ph type="title"/>
          </p:nvPr>
        </p:nvSpPr>
        <p:spPr>
          <a:xfrm>
            <a:off x="838200" y="365125"/>
            <a:ext cx="3669254" cy="2195195"/>
          </a:xfrm>
        </p:spPr>
        <p:txBody>
          <a:bodyPr>
            <a:noAutofit/>
          </a:bodyPr>
          <a:lstStyle/>
          <a:p>
            <a:r>
              <a:rPr lang="en-US" sz="3600" dirty="0"/>
              <a:t>Bottom Portion of State Assessment Quick Guide</a:t>
            </a:r>
          </a:p>
        </p:txBody>
      </p:sp>
      <p:pic>
        <p:nvPicPr>
          <p:cNvPr id="4" name="Content Placeholder 3">
            <a:extLst>
              <a:ext uri="{FF2B5EF4-FFF2-40B4-BE49-F238E27FC236}">
                <a16:creationId xmlns="" xmlns:a16="http://schemas.microsoft.com/office/drawing/2014/main" id="{B3813345-7196-4D14-955A-92F0FFD303FB}"/>
              </a:ext>
            </a:extLst>
          </p:cNvPr>
          <p:cNvPicPr>
            <a:picLocks noGrp="1" noChangeAspect="1"/>
          </p:cNvPicPr>
          <p:nvPr>
            <p:ph idx="1"/>
          </p:nvPr>
        </p:nvPicPr>
        <p:blipFill>
          <a:blip r:embed="rId2"/>
          <a:stretch>
            <a:fillRect/>
          </a:stretch>
        </p:blipFill>
        <p:spPr>
          <a:xfrm>
            <a:off x="5377331" y="199761"/>
            <a:ext cx="5633516" cy="6458477"/>
          </a:xfrm>
          <a:prstGeom prst="rect">
            <a:avLst/>
          </a:prstGeom>
        </p:spPr>
      </p:pic>
    </p:spTree>
    <p:extLst>
      <p:ext uri="{BB962C8B-B14F-4D97-AF65-F5344CB8AC3E}">
        <p14:creationId xmlns:p14="http://schemas.microsoft.com/office/powerpoint/2010/main" val="1509219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CA2157-E088-4F3B-9B1A-AC870836369B}"/>
              </a:ext>
            </a:extLst>
          </p:cNvPr>
          <p:cNvSpPr>
            <a:spLocks noGrp="1"/>
          </p:cNvSpPr>
          <p:nvPr>
            <p:ph type="title"/>
          </p:nvPr>
        </p:nvSpPr>
        <p:spPr>
          <a:xfrm>
            <a:off x="6252755" y="330926"/>
            <a:ext cx="5625736" cy="4967215"/>
          </a:xfrm>
        </p:spPr>
        <p:txBody>
          <a:bodyPr>
            <a:noAutofit/>
          </a:bodyPr>
          <a:lstStyle/>
          <a:p>
            <a:pPr algn="ctr"/>
            <a:r>
              <a:rPr lang="en-US" dirty="0"/>
              <a:t>21CCLC APR </a:t>
            </a:r>
            <a:br>
              <a:rPr lang="en-US" dirty="0"/>
            </a:br>
            <a:r>
              <a:rPr lang="en-US" dirty="0"/>
              <a:t>Data Collection Template-Fall</a:t>
            </a:r>
            <a:br>
              <a:rPr lang="en-US" dirty="0"/>
            </a:br>
            <a:r>
              <a:rPr lang="en-US" dirty="0"/>
              <a:t>Outcomes Data</a:t>
            </a:r>
            <a:br>
              <a:rPr lang="en-US" dirty="0"/>
            </a:br>
            <a:r>
              <a:rPr lang="en-US" dirty="0"/>
              <a:t>https://www.iowa21cclc.com/grant-info</a:t>
            </a:r>
          </a:p>
        </p:txBody>
      </p:sp>
      <p:graphicFrame>
        <p:nvGraphicFramePr>
          <p:cNvPr id="5" name="Content Placeholder 4">
            <a:extLst>
              <a:ext uri="{FF2B5EF4-FFF2-40B4-BE49-F238E27FC236}">
                <a16:creationId xmlns="" xmlns:a16="http://schemas.microsoft.com/office/drawing/2014/main" id="{2BE6611B-57B0-429D-B185-27BDEA29FD08}"/>
              </a:ext>
            </a:extLst>
          </p:cNvPr>
          <p:cNvGraphicFramePr>
            <a:graphicFrameLocks noGrp="1"/>
          </p:cNvGraphicFramePr>
          <p:nvPr>
            <p:ph sz="half" idx="1"/>
            <p:extLst>
              <p:ext uri="{D42A27DB-BD31-4B8C-83A1-F6EECF244321}">
                <p14:modId xmlns:p14="http://schemas.microsoft.com/office/powerpoint/2010/main" val="978016131"/>
              </p:ext>
            </p:extLst>
          </p:nvPr>
        </p:nvGraphicFramePr>
        <p:xfrm>
          <a:off x="966650" y="330926"/>
          <a:ext cx="4371701" cy="6270191"/>
        </p:xfrm>
        <a:graphic>
          <a:graphicData uri="http://schemas.openxmlformats.org/drawingml/2006/table">
            <a:tbl>
              <a:tblPr>
                <a:tableStyleId>{5C22544A-7EE6-4342-B048-85BDC9FD1C3A}</a:tableStyleId>
              </a:tblPr>
              <a:tblGrid>
                <a:gridCol w="2288786">
                  <a:extLst>
                    <a:ext uri="{9D8B030D-6E8A-4147-A177-3AD203B41FA5}">
                      <a16:colId xmlns="" xmlns:a16="http://schemas.microsoft.com/office/drawing/2014/main" val="3961768069"/>
                    </a:ext>
                  </a:extLst>
                </a:gridCol>
                <a:gridCol w="416583">
                  <a:extLst>
                    <a:ext uri="{9D8B030D-6E8A-4147-A177-3AD203B41FA5}">
                      <a16:colId xmlns="" xmlns:a16="http://schemas.microsoft.com/office/drawing/2014/main" val="3222354626"/>
                    </a:ext>
                  </a:extLst>
                </a:gridCol>
                <a:gridCol w="416583">
                  <a:extLst>
                    <a:ext uri="{9D8B030D-6E8A-4147-A177-3AD203B41FA5}">
                      <a16:colId xmlns="" xmlns:a16="http://schemas.microsoft.com/office/drawing/2014/main" val="1070675267"/>
                    </a:ext>
                  </a:extLst>
                </a:gridCol>
                <a:gridCol w="416583">
                  <a:extLst>
                    <a:ext uri="{9D8B030D-6E8A-4147-A177-3AD203B41FA5}">
                      <a16:colId xmlns="" xmlns:a16="http://schemas.microsoft.com/office/drawing/2014/main" val="3940547793"/>
                    </a:ext>
                  </a:extLst>
                </a:gridCol>
                <a:gridCol w="416583">
                  <a:extLst>
                    <a:ext uri="{9D8B030D-6E8A-4147-A177-3AD203B41FA5}">
                      <a16:colId xmlns="" xmlns:a16="http://schemas.microsoft.com/office/drawing/2014/main" val="3703834523"/>
                    </a:ext>
                  </a:extLst>
                </a:gridCol>
                <a:gridCol w="416583">
                  <a:extLst>
                    <a:ext uri="{9D8B030D-6E8A-4147-A177-3AD203B41FA5}">
                      <a16:colId xmlns="" xmlns:a16="http://schemas.microsoft.com/office/drawing/2014/main" val="2692743300"/>
                    </a:ext>
                  </a:extLst>
                </a:gridCol>
              </a:tblGrid>
              <a:tr h="173942">
                <a:tc>
                  <a:txBody>
                    <a:bodyPr/>
                    <a:lstStyle/>
                    <a:p>
                      <a:pPr algn="ctr" fontAlgn="b"/>
                      <a:r>
                        <a:rPr lang="en-US" sz="600" u="none" strike="noStrike">
                          <a:effectLst/>
                        </a:rPr>
                        <a:t>21 APR DATA - OUTCOMES</a:t>
                      </a:r>
                      <a:endParaRPr lang="en-US" sz="600" b="1"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SITE 1</a:t>
                      </a:r>
                      <a:endParaRPr lang="en-US" sz="600" b="1"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SITE 2</a:t>
                      </a:r>
                      <a:endParaRPr lang="en-US" sz="600" b="1"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SITE 3</a:t>
                      </a:r>
                      <a:endParaRPr lang="en-US" sz="600" b="1"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SITE 4</a:t>
                      </a:r>
                      <a:endParaRPr lang="en-US" sz="600" b="1"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SITE 5</a:t>
                      </a:r>
                      <a:endParaRPr lang="en-US" sz="600" b="1"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627109443"/>
                  </a:ext>
                </a:extLst>
              </a:tr>
              <a:tr h="173942">
                <a:tc>
                  <a:txBody>
                    <a:bodyPr/>
                    <a:lstStyle/>
                    <a:p>
                      <a:pPr algn="ctr" fontAlgn="b"/>
                      <a:r>
                        <a:rPr lang="en-US" sz="600" u="none" strike="noStrike">
                          <a:effectLst/>
                        </a:rPr>
                        <a:t>State Assessment</a:t>
                      </a:r>
                      <a:endParaRPr lang="en-US" sz="600" b="1" i="0" u="none" strike="noStrike">
                        <a:solidFill>
                          <a:srgbClr val="FFFFFF"/>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1181587447"/>
                  </a:ext>
                </a:extLst>
              </a:tr>
              <a:tr h="173942">
                <a:tc>
                  <a:txBody>
                    <a:bodyPr/>
                    <a:lstStyle/>
                    <a:p>
                      <a:pPr algn="l" fontAlgn="b"/>
                      <a:r>
                        <a:rPr lang="en-US" sz="600" u="none" strike="noStrike">
                          <a:effectLst/>
                        </a:rPr>
                        <a:t>30-59 participants reported</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99047244"/>
                  </a:ext>
                </a:extLst>
              </a:tr>
              <a:tr h="173942">
                <a:tc>
                  <a:txBody>
                    <a:bodyPr/>
                    <a:lstStyle/>
                    <a:p>
                      <a:pPr algn="l" fontAlgn="b"/>
                      <a:r>
                        <a:rPr lang="en-US" sz="600" u="none" strike="noStrike">
                          <a:effectLst/>
                        </a:rPr>
                        <a:t>30-59 not proficient in reading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4192430238"/>
                  </a:ext>
                </a:extLst>
              </a:tr>
              <a:tr h="173942">
                <a:tc>
                  <a:txBody>
                    <a:bodyPr/>
                    <a:lstStyle/>
                    <a:p>
                      <a:pPr algn="l" fontAlgn="b"/>
                      <a:r>
                        <a:rPr lang="en-US" sz="600" u="none" strike="noStrike">
                          <a:effectLst/>
                        </a:rPr>
                        <a:t>30-59 improved to proficient or above in reading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1715457064"/>
                  </a:ext>
                </a:extLst>
              </a:tr>
              <a:tr h="173942">
                <a:tc>
                  <a:txBody>
                    <a:bodyPr/>
                    <a:lstStyle/>
                    <a:p>
                      <a:pPr algn="l" fontAlgn="b"/>
                      <a:r>
                        <a:rPr lang="en-US" sz="600" u="none" strike="noStrike">
                          <a:effectLst/>
                        </a:rPr>
                        <a:t>60-89 participants reported</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94767034"/>
                  </a:ext>
                </a:extLst>
              </a:tr>
              <a:tr h="173942">
                <a:tc>
                  <a:txBody>
                    <a:bodyPr/>
                    <a:lstStyle/>
                    <a:p>
                      <a:pPr algn="l" fontAlgn="b"/>
                      <a:r>
                        <a:rPr lang="en-US" sz="600" u="none" strike="noStrike">
                          <a:effectLst/>
                        </a:rPr>
                        <a:t>60-89 not proficient in reading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420433250"/>
                  </a:ext>
                </a:extLst>
              </a:tr>
              <a:tr h="173942">
                <a:tc>
                  <a:txBody>
                    <a:bodyPr/>
                    <a:lstStyle/>
                    <a:p>
                      <a:pPr algn="l" fontAlgn="b"/>
                      <a:r>
                        <a:rPr lang="en-US" sz="600" u="none" strike="noStrike">
                          <a:effectLst/>
                        </a:rPr>
                        <a:t>60-89 improved to proficient or above in reading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156950368"/>
                  </a:ext>
                </a:extLst>
              </a:tr>
              <a:tr h="173942">
                <a:tc>
                  <a:txBody>
                    <a:bodyPr/>
                    <a:lstStyle/>
                    <a:p>
                      <a:pPr algn="l" fontAlgn="b"/>
                      <a:r>
                        <a:rPr lang="en-US" sz="600" u="none" strike="noStrike">
                          <a:effectLst/>
                        </a:rPr>
                        <a:t>90+ participants reported</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740042137"/>
                  </a:ext>
                </a:extLst>
              </a:tr>
              <a:tr h="173942">
                <a:tc>
                  <a:txBody>
                    <a:bodyPr/>
                    <a:lstStyle/>
                    <a:p>
                      <a:pPr algn="l" fontAlgn="b"/>
                      <a:r>
                        <a:rPr lang="en-US" sz="600" u="none" strike="noStrike">
                          <a:effectLst/>
                        </a:rPr>
                        <a:t>90+ not proficient in reading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889306125"/>
                  </a:ext>
                </a:extLst>
              </a:tr>
              <a:tr h="173942">
                <a:tc>
                  <a:txBody>
                    <a:bodyPr/>
                    <a:lstStyle/>
                    <a:p>
                      <a:pPr algn="l" fontAlgn="b"/>
                      <a:r>
                        <a:rPr lang="en-US" sz="600" u="none" strike="noStrike">
                          <a:effectLst/>
                        </a:rPr>
                        <a:t>90+ improved to proficient or above in reading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1792341706"/>
                  </a:ext>
                </a:extLst>
              </a:tr>
              <a:tr h="173942">
                <a:tc>
                  <a:txBody>
                    <a:bodyPr/>
                    <a:lstStyle/>
                    <a:p>
                      <a:pPr algn="ctr" fontAlgn="b"/>
                      <a:r>
                        <a:rPr lang="en-US" sz="600" u="none" strike="noStrike">
                          <a:effectLst/>
                        </a:rPr>
                        <a:t>Grades</a:t>
                      </a:r>
                      <a:endParaRPr lang="en-US" sz="600" b="1" i="0" u="none" strike="noStrike">
                        <a:solidFill>
                          <a:srgbClr val="FFFFFF"/>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1" i="0" u="none" strike="noStrike">
                        <a:solidFill>
                          <a:srgbClr val="FFFFFF"/>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1" i="0" u="none" strike="noStrike">
                        <a:solidFill>
                          <a:srgbClr val="FFFFFF"/>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1" i="0" u="none" strike="noStrike">
                        <a:solidFill>
                          <a:srgbClr val="FFFFFF"/>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1" i="0" u="none" strike="noStrike">
                        <a:solidFill>
                          <a:srgbClr val="FFFFFF"/>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1" i="0" u="none" strike="noStrike">
                        <a:solidFill>
                          <a:srgbClr val="FFFFFF"/>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432248084"/>
                  </a:ext>
                </a:extLst>
              </a:tr>
              <a:tr h="173942">
                <a:tc>
                  <a:txBody>
                    <a:bodyPr/>
                    <a:lstStyle/>
                    <a:p>
                      <a:pPr algn="l" fontAlgn="b"/>
                      <a:r>
                        <a:rPr lang="en-US" sz="600" u="none" strike="noStrike">
                          <a:effectLst/>
                        </a:rPr>
                        <a:t>30-59 needed to improve math grades fall-spring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005968405"/>
                  </a:ext>
                </a:extLst>
              </a:tr>
              <a:tr h="173942">
                <a:tc>
                  <a:txBody>
                    <a:bodyPr/>
                    <a:lstStyle/>
                    <a:p>
                      <a:pPr algn="l" fontAlgn="b"/>
                      <a:r>
                        <a:rPr lang="en-US" sz="600" u="none" strike="noStrike">
                          <a:effectLst/>
                        </a:rPr>
                        <a:t>Did improve in Math</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688828876"/>
                  </a:ext>
                </a:extLst>
              </a:tr>
              <a:tr h="173942">
                <a:tc>
                  <a:txBody>
                    <a:bodyPr/>
                    <a:lstStyle/>
                    <a:p>
                      <a:pPr algn="l" fontAlgn="b"/>
                      <a:r>
                        <a:rPr lang="en-US" sz="600" u="none" strike="noStrike">
                          <a:effectLst/>
                        </a:rPr>
                        <a:t>30-59 needed to improve English grades fall-spring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094545305"/>
                  </a:ext>
                </a:extLst>
              </a:tr>
              <a:tr h="173942">
                <a:tc>
                  <a:txBody>
                    <a:bodyPr/>
                    <a:lstStyle/>
                    <a:p>
                      <a:pPr algn="l" fontAlgn="b"/>
                      <a:r>
                        <a:rPr lang="en-US" sz="600" u="none" strike="noStrike">
                          <a:effectLst/>
                        </a:rPr>
                        <a:t>Did Iimprove in English</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26396560"/>
                  </a:ext>
                </a:extLst>
              </a:tr>
              <a:tr h="173942">
                <a:tc>
                  <a:txBody>
                    <a:bodyPr/>
                    <a:lstStyle/>
                    <a:p>
                      <a:pPr algn="l" fontAlgn="b"/>
                      <a:r>
                        <a:rPr lang="en-US" sz="600" u="none" strike="noStrike">
                          <a:effectLst/>
                        </a:rPr>
                        <a:t>60-89 needed to improve math grades fall-spring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895278051"/>
                  </a:ext>
                </a:extLst>
              </a:tr>
              <a:tr h="173942">
                <a:tc>
                  <a:txBody>
                    <a:bodyPr/>
                    <a:lstStyle/>
                    <a:p>
                      <a:pPr algn="l" fontAlgn="b"/>
                      <a:r>
                        <a:rPr lang="en-US" sz="600" u="none" strike="noStrike">
                          <a:effectLst/>
                        </a:rPr>
                        <a:t>Did improve in Math</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86931490"/>
                  </a:ext>
                </a:extLst>
              </a:tr>
              <a:tr h="173942">
                <a:tc>
                  <a:txBody>
                    <a:bodyPr/>
                    <a:lstStyle/>
                    <a:p>
                      <a:pPr algn="l" fontAlgn="b"/>
                      <a:r>
                        <a:rPr lang="en-US" sz="600" u="none" strike="noStrike">
                          <a:effectLst/>
                        </a:rPr>
                        <a:t>60-89 needed to improve English grades fall-spring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705912519"/>
                  </a:ext>
                </a:extLst>
              </a:tr>
              <a:tr h="173942">
                <a:tc>
                  <a:txBody>
                    <a:bodyPr/>
                    <a:lstStyle/>
                    <a:p>
                      <a:pPr algn="l" fontAlgn="b"/>
                      <a:r>
                        <a:rPr lang="en-US" sz="600" u="none" strike="noStrike">
                          <a:effectLst/>
                        </a:rPr>
                        <a:t>Did Iimprove in English</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638465600"/>
                  </a:ext>
                </a:extLst>
              </a:tr>
              <a:tr h="173942">
                <a:tc>
                  <a:txBody>
                    <a:bodyPr/>
                    <a:lstStyle/>
                    <a:p>
                      <a:pPr algn="l" fontAlgn="b"/>
                      <a:r>
                        <a:rPr lang="en-US" sz="600" u="none" strike="noStrike">
                          <a:effectLst/>
                        </a:rPr>
                        <a:t>90+ needed to improve math grades fall-spring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607102025"/>
                  </a:ext>
                </a:extLst>
              </a:tr>
              <a:tr h="173942">
                <a:tc>
                  <a:txBody>
                    <a:bodyPr/>
                    <a:lstStyle/>
                    <a:p>
                      <a:pPr algn="l" fontAlgn="b"/>
                      <a:r>
                        <a:rPr lang="en-US" sz="600" u="none" strike="noStrike">
                          <a:effectLst/>
                        </a:rPr>
                        <a:t>Did improve in Math</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058249297"/>
                  </a:ext>
                </a:extLst>
              </a:tr>
              <a:tr h="173942">
                <a:tc>
                  <a:txBody>
                    <a:bodyPr/>
                    <a:lstStyle/>
                    <a:p>
                      <a:pPr algn="l" fontAlgn="b"/>
                      <a:r>
                        <a:rPr lang="en-US" sz="600" u="none" strike="noStrike">
                          <a:effectLst/>
                        </a:rPr>
                        <a:t>90+ needed to improve English grades fall-spring</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680268201"/>
                  </a:ext>
                </a:extLst>
              </a:tr>
              <a:tr h="173942">
                <a:tc>
                  <a:txBody>
                    <a:bodyPr/>
                    <a:lstStyle/>
                    <a:p>
                      <a:pPr algn="l" fontAlgn="b"/>
                      <a:r>
                        <a:rPr lang="en-US" sz="600" u="none" strike="noStrike">
                          <a:effectLst/>
                        </a:rPr>
                        <a:t>Did Iimprove in English</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69849116"/>
                  </a:ext>
                </a:extLst>
              </a:tr>
              <a:tr h="173942">
                <a:tc>
                  <a:txBody>
                    <a:bodyPr/>
                    <a:lstStyle/>
                    <a:p>
                      <a:pPr algn="ctr" fontAlgn="b"/>
                      <a:r>
                        <a:rPr lang="en-US" sz="600" u="none" strike="noStrike">
                          <a:effectLst/>
                        </a:rPr>
                        <a:t>Teacher Survey</a:t>
                      </a:r>
                      <a:endParaRPr lang="en-US" sz="600" b="1" i="0" u="none" strike="noStrike">
                        <a:solidFill>
                          <a:srgbClr val="FFFFFF"/>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927803304"/>
                  </a:ext>
                </a:extLst>
              </a:tr>
              <a:tr h="173942">
                <a:tc>
                  <a:txBody>
                    <a:bodyPr/>
                    <a:lstStyle/>
                    <a:p>
                      <a:pPr algn="l" fontAlgn="b"/>
                      <a:r>
                        <a:rPr lang="en-US" sz="600" u="none" strike="noStrike">
                          <a:effectLst/>
                        </a:rPr>
                        <a:t>Regular Participants reported</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1560120956"/>
                  </a:ext>
                </a:extLst>
              </a:tr>
              <a:tr h="273335">
                <a:tc>
                  <a:txBody>
                    <a:bodyPr/>
                    <a:lstStyle/>
                    <a:p>
                      <a:pPr algn="l" fontAlgn="b"/>
                      <a:r>
                        <a:rPr lang="en-US" sz="600" u="none" strike="noStrike">
                          <a:effectLst/>
                        </a:rPr>
                        <a:t># Distributed</a:t>
                      </a:r>
                      <a:br>
                        <a:rPr lang="en-US" sz="600" u="none" strike="noStrike">
                          <a:effectLst/>
                        </a:rPr>
                      </a:br>
                      <a:r>
                        <a:rPr lang="en-US" sz="600" u="none" strike="noStrike">
                          <a:effectLst/>
                        </a:rPr>
                        <a:t>*no greater than Regular Participants reported</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1053549203"/>
                  </a:ext>
                </a:extLst>
              </a:tr>
              <a:tr h="173942">
                <a:tc>
                  <a:txBody>
                    <a:bodyPr/>
                    <a:lstStyle/>
                    <a:p>
                      <a:pPr algn="l" fontAlgn="b"/>
                      <a:r>
                        <a:rPr lang="en-US" sz="600" u="none" strike="noStrike">
                          <a:effectLst/>
                        </a:rPr>
                        <a:t># Returned</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164887341"/>
                  </a:ext>
                </a:extLst>
              </a:tr>
              <a:tr h="173942">
                <a:tc>
                  <a:txBody>
                    <a:bodyPr/>
                    <a:lstStyle/>
                    <a:p>
                      <a:pPr algn="l" fontAlgn="b"/>
                      <a:r>
                        <a:rPr lang="en-US" sz="600" u="none" strike="noStrike">
                          <a:effectLst/>
                        </a:rPr>
                        <a:t># for Participants 30-59</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399808154"/>
                  </a:ext>
                </a:extLst>
              </a:tr>
              <a:tr h="140810">
                <a:tc>
                  <a:txBody>
                    <a:bodyPr/>
                    <a:lstStyle/>
                    <a:p>
                      <a:pPr algn="l" fontAlgn="b"/>
                      <a:r>
                        <a:rPr lang="en-US" sz="600" u="none" strike="noStrike">
                          <a:effectLst/>
                        </a:rPr>
                        <a:t># for Participants 60-89</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567589181"/>
                  </a:ext>
                </a:extLst>
              </a:tr>
              <a:tr h="140810">
                <a:tc>
                  <a:txBody>
                    <a:bodyPr/>
                    <a:lstStyle/>
                    <a:p>
                      <a:pPr algn="l" fontAlgn="b"/>
                      <a:r>
                        <a:rPr lang="en-US" sz="600" u="none" strike="noStrike">
                          <a:effectLst/>
                        </a:rPr>
                        <a:t># for Participants 90+</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1518999587"/>
                  </a:ext>
                </a:extLst>
              </a:tr>
              <a:tr h="140810">
                <a:tc>
                  <a:txBody>
                    <a:bodyPr/>
                    <a:lstStyle/>
                    <a:p>
                      <a:pPr algn="l" fontAlgn="b"/>
                      <a:r>
                        <a:rPr lang="en-US" sz="600" u="none" strike="noStrike">
                          <a:effectLst/>
                        </a:rPr>
                        <a:t>30-59 HW Completion &amp; Class Participation</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330852264"/>
                  </a:ext>
                </a:extLst>
              </a:tr>
              <a:tr h="140810">
                <a:tc>
                  <a:txBody>
                    <a:bodyPr/>
                    <a:lstStyle/>
                    <a:p>
                      <a:pPr algn="l" fontAlgn="b"/>
                      <a:r>
                        <a:rPr lang="en-US" sz="600" u="none" strike="noStrike">
                          <a:effectLst/>
                        </a:rPr>
                        <a:t>30-59 Student Behavior</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34293979"/>
                  </a:ext>
                </a:extLst>
              </a:tr>
              <a:tr h="140810">
                <a:tc>
                  <a:txBody>
                    <a:bodyPr/>
                    <a:lstStyle/>
                    <a:p>
                      <a:pPr algn="l" fontAlgn="b"/>
                      <a:r>
                        <a:rPr lang="en-US" sz="600" u="none" strike="noStrike">
                          <a:effectLst/>
                        </a:rPr>
                        <a:t>60-89 HW Completion &amp; Class Participation</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556418637"/>
                  </a:ext>
                </a:extLst>
              </a:tr>
              <a:tr h="140810">
                <a:tc>
                  <a:txBody>
                    <a:bodyPr/>
                    <a:lstStyle/>
                    <a:p>
                      <a:pPr algn="l" fontAlgn="b"/>
                      <a:r>
                        <a:rPr lang="en-US" sz="600" u="none" strike="noStrike">
                          <a:effectLst/>
                        </a:rPr>
                        <a:t>60-89 Student Behavior</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2401151499"/>
                  </a:ext>
                </a:extLst>
              </a:tr>
              <a:tr h="140810">
                <a:tc>
                  <a:txBody>
                    <a:bodyPr/>
                    <a:lstStyle/>
                    <a:p>
                      <a:pPr algn="l" fontAlgn="b"/>
                      <a:r>
                        <a:rPr lang="en-US" sz="600" u="none" strike="noStrike">
                          <a:effectLst/>
                        </a:rPr>
                        <a:t>90+ HW Completion &amp; Class Participation</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1906901580"/>
                  </a:ext>
                </a:extLst>
              </a:tr>
              <a:tr h="140810">
                <a:tc>
                  <a:txBody>
                    <a:bodyPr/>
                    <a:lstStyle/>
                    <a:p>
                      <a:pPr algn="l" fontAlgn="b"/>
                      <a:r>
                        <a:rPr lang="en-US" sz="600" u="none" strike="noStrike">
                          <a:effectLst/>
                        </a:rPr>
                        <a:t>90+ Student Behavior</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748" marR="5748" marT="5748"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5748" marR="5748" marT="5748" marB="0" anchor="b"/>
                </a:tc>
                <a:extLst>
                  <a:ext uri="{0D108BD9-81ED-4DB2-BD59-A6C34878D82A}">
                    <a16:rowId xmlns="" xmlns:a16="http://schemas.microsoft.com/office/drawing/2014/main" val="1066706032"/>
                  </a:ext>
                </a:extLst>
              </a:tr>
            </a:tbl>
          </a:graphicData>
        </a:graphic>
      </p:graphicFrame>
    </p:spTree>
    <p:extLst>
      <p:ext uri="{BB962C8B-B14F-4D97-AF65-F5344CB8AC3E}">
        <p14:creationId xmlns:p14="http://schemas.microsoft.com/office/powerpoint/2010/main" val="3329888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85DE40-3679-46F0-8B78-E7E6A9CDD34A}"/>
              </a:ext>
            </a:extLst>
          </p:cNvPr>
          <p:cNvSpPr>
            <a:spLocks noGrp="1"/>
          </p:cNvSpPr>
          <p:nvPr>
            <p:ph type="title"/>
          </p:nvPr>
        </p:nvSpPr>
        <p:spPr>
          <a:xfrm>
            <a:off x="838200" y="365125"/>
            <a:ext cx="3346525" cy="2076861"/>
          </a:xfrm>
        </p:spPr>
        <p:txBody>
          <a:bodyPr>
            <a:normAutofit/>
          </a:bodyPr>
          <a:lstStyle/>
          <a:p>
            <a:r>
              <a:rPr lang="en-US" sz="3600" dirty="0"/>
              <a:t>Top Portion of Quick Guide for Printing Reports</a:t>
            </a:r>
          </a:p>
        </p:txBody>
      </p:sp>
      <p:pic>
        <p:nvPicPr>
          <p:cNvPr id="7" name="Content Placeholder 6">
            <a:extLst>
              <a:ext uri="{FF2B5EF4-FFF2-40B4-BE49-F238E27FC236}">
                <a16:creationId xmlns="" xmlns:a16="http://schemas.microsoft.com/office/drawing/2014/main" id="{84DFCA4B-B93F-48A2-82E6-AB495BD80077}"/>
              </a:ext>
            </a:extLst>
          </p:cNvPr>
          <p:cNvPicPr>
            <a:picLocks noGrp="1" noChangeAspect="1"/>
          </p:cNvPicPr>
          <p:nvPr>
            <p:ph idx="1"/>
          </p:nvPr>
        </p:nvPicPr>
        <p:blipFill>
          <a:blip r:embed="rId2"/>
          <a:stretch>
            <a:fillRect/>
          </a:stretch>
        </p:blipFill>
        <p:spPr>
          <a:xfrm>
            <a:off x="6731640" y="145379"/>
            <a:ext cx="4182615" cy="6567241"/>
          </a:xfrm>
          <a:prstGeom prst="rect">
            <a:avLst/>
          </a:prstGeom>
        </p:spPr>
      </p:pic>
    </p:spTree>
    <p:extLst>
      <p:ext uri="{BB962C8B-B14F-4D97-AF65-F5344CB8AC3E}">
        <p14:creationId xmlns:p14="http://schemas.microsoft.com/office/powerpoint/2010/main" val="214260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1B36B6-58FF-4126-AAFE-152B773D1B59}"/>
              </a:ext>
            </a:extLst>
          </p:cNvPr>
          <p:cNvSpPr>
            <a:spLocks noGrp="1"/>
          </p:cNvSpPr>
          <p:nvPr>
            <p:ph type="title"/>
          </p:nvPr>
        </p:nvSpPr>
        <p:spPr>
          <a:xfrm>
            <a:off x="838200" y="365125"/>
            <a:ext cx="3781926" cy="1325563"/>
          </a:xfrm>
        </p:spPr>
        <p:txBody>
          <a:bodyPr>
            <a:noAutofit/>
          </a:bodyPr>
          <a:lstStyle/>
          <a:p>
            <a:r>
              <a:rPr lang="en-US" sz="3200" dirty="0"/>
              <a:t>Bottom Portion of Quick Guide for Printing Reports</a:t>
            </a:r>
          </a:p>
        </p:txBody>
      </p:sp>
      <p:pic>
        <p:nvPicPr>
          <p:cNvPr id="4" name="Content Placeholder 3">
            <a:extLst>
              <a:ext uri="{FF2B5EF4-FFF2-40B4-BE49-F238E27FC236}">
                <a16:creationId xmlns="" xmlns:a16="http://schemas.microsoft.com/office/drawing/2014/main" id="{49986C97-84B8-4421-B678-EE9FA5E8C5A0}"/>
              </a:ext>
            </a:extLst>
          </p:cNvPr>
          <p:cNvPicPr>
            <a:picLocks noGrp="1" noChangeAspect="1"/>
          </p:cNvPicPr>
          <p:nvPr>
            <p:ph idx="1"/>
          </p:nvPr>
        </p:nvPicPr>
        <p:blipFill>
          <a:blip r:embed="rId3"/>
          <a:stretch>
            <a:fillRect/>
          </a:stretch>
        </p:blipFill>
        <p:spPr>
          <a:xfrm>
            <a:off x="6334998" y="211272"/>
            <a:ext cx="5307512" cy="6435455"/>
          </a:xfrm>
          <a:prstGeom prst="rect">
            <a:avLst/>
          </a:prstGeom>
        </p:spPr>
      </p:pic>
    </p:spTree>
    <p:extLst>
      <p:ext uri="{BB962C8B-B14F-4D97-AF65-F5344CB8AC3E}">
        <p14:creationId xmlns:p14="http://schemas.microsoft.com/office/powerpoint/2010/main" val="2476515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Evaluation</a:t>
            </a:r>
          </a:p>
        </p:txBody>
      </p:sp>
      <p:sp>
        <p:nvSpPr>
          <p:cNvPr id="3" name="Content Placeholder 2"/>
          <p:cNvSpPr>
            <a:spLocks noGrp="1"/>
          </p:cNvSpPr>
          <p:nvPr>
            <p:ph idx="1"/>
          </p:nvPr>
        </p:nvSpPr>
        <p:spPr/>
        <p:txBody>
          <a:bodyPr>
            <a:normAutofit lnSpcReduction="10000"/>
          </a:bodyPr>
          <a:lstStyle/>
          <a:p>
            <a:r>
              <a:rPr lang="en-US" dirty="0"/>
              <a:t>Much of the same data from your APR input is also used for your Local Evaluation.</a:t>
            </a:r>
          </a:p>
          <a:p>
            <a:r>
              <a:rPr lang="en-US" dirty="0"/>
              <a:t>The template for your Local Evaluation document can be found under the Evaluation Resources section here: </a:t>
            </a:r>
            <a:r>
              <a:rPr lang="en-US" u="sng" dirty="0">
                <a:hlinkClick r:id="rId3"/>
              </a:rPr>
              <a:t>https://www.iowa21cclc.com/grant-info</a:t>
            </a:r>
            <a:endParaRPr lang="en-US" dirty="0"/>
          </a:p>
          <a:p>
            <a:r>
              <a:rPr lang="en-US" dirty="0"/>
              <a:t>Completed by you/your site and your </a:t>
            </a:r>
            <a:r>
              <a:rPr lang="en-US" u="sng" dirty="0"/>
              <a:t>local evaluator </a:t>
            </a:r>
            <a:r>
              <a:rPr lang="en-US" dirty="0"/>
              <a:t>and is to be turned in annually in November.</a:t>
            </a:r>
          </a:p>
          <a:p>
            <a:r>
              <a:rPr lang="en-US" dirty="0"/>
              <a:t>By now you should all have an Local Evaluator, but if something happens and you need ideas for those open to contract work can be found at </a:t>
            </a:r>
            <a:r>
              <a:rPr lang="en-US" dirty="0">
                <a:hlinkClick r:id="rId3"/>
              </a:rPr>
              <a:t>https://www.iowa21cclc.com/grant-info</a:t>
            </a:r>
            <a:r>
              <a:rPr lang="en-US" dirty="0"/>
              <a:t> toward the bottom of the page</a:t>
            </a:r>
          </a:p>
        </p:txBody>
      </p:sp>
    </p:spTree>
    <p:extLst>
      <p:ext uri="{BB962C8B-B14F-4D97-AF65-F5344CB8AC3E}">
        <p14:creationId xmlns:p14="http://schemas.microsoft.com/office/powerpoint/2010/main" val="3593378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QUALITY Local Evaluation Document Look Like?</a:t>
            </a:r>
          </a:p>
        </p:txBody>
      </p:sp>
      <p:sp>
        <p:nvSpPr>
          <p:cNvPr id="3" name="Content Placeholder 2"/>
          <p:cNvSpPr>
            <a:spLocks noGrp="1"/>
          </p:cNvSpPr>
          <p:nvPr>
            <p:ph idx="1"/>
          </p:nvPr>
        </p:nvSpPr>
        <p:spPr/>
        <p:txBody>
          <a:bodyPr>
            <a:normAutofit fontScale="92500" lnSpcReduction="20000"/>
          </a:bodyPr>
          <a:lstStyle/>
          <a:p>
            <a:r>
              <a:rPr lang="en-US" dirty="0"/>
              <a:t>Accurate Data </a:t>
            </a:r>
            <a:r>
              <a:rPr lang="en-US" dirty="0">
                <a:solidFill>
                  <a:srgbClr val="FF0000"/>
                </a:solidFill>
              </a:rPr>
              <a:t>for the </a:t>
            </a:r>
            <a:r>
              <a:rPr lang="en-US" dirty="0"/>
              <a:t>G</a:t>
            </a:r>
            <a:r>
              <a:rPr lang="en-US" dirty="0">
                <a:solidFill>
                  <a:srgbClr val="FF0000"/>
                </a:solidFill>
              </a:rPr>
              <a:t>overnment </a:t>
            </a:r>
            <a:r>
              <a:rPr lang="en-US" dirty="0"/>
              <a:t>P</a:t>
            </a:r>
            <a:r>
              <a:rPr lang="en-US" dirty="0">
                <a:solidFill>
                  <a:srgbClr val="FF0000"/>
                </a:solidFill>
              </a:rPr>
              <a:t>erformance and </a:t>
            </a:r>
            <a:r>
              <a:rPr lang="en-US" dirty="0"/>
              <a:t>R</a:t>
            </a:r>
            <a:r>
              <a:rPr lang="en-US" dirty="0">
                <a:solidFill>
                  <a:srgbClr val="FF0000"/>
                </a:solidFill>
              </a:rPr>
              <a:t>esults </a:t>
            </a:r>
            <a:r>
              <a:rPr lang="en-US" dirty="0"/>
              <a:t>A</a:t>
            </a:r>
            <a:r>
              <a:rPr lang="en-US" dirty="0">
                <a:solidFill>
                  <a:srgbClr val="FF0000"/>
                </a:solidFill>
              </a:rPr>
              <a:t>ct GPRA measures  </a:t>
            </a:r>
            <a:r>
              <a:rPr lang="en-US" dirty="0"/>
              <a:t>(check your math, check to make sure your data is consistent).</a:t>
            </a:r>
          </a:p>
          <a:p>
            <a:r>
              <a:rPr lang="en-US" dirty="0"/>
              <a:t>Anecdotal evidence (tell a story about how your program impacts children with quotes and stories).</a:t>
            </a:r>
          </a:p>
          <a:p>
            <a:r>
              <a:rPr lang="en-US" dirty="0"/>
              <a:t>Pictures  (Show children engaged in activities, no poses- we cannot use these per new state guidelines).</a:t>
            </a:r>
          </a:p>
          <a:p>
            <a:r>
              <a:rPr lang="en-US" dirty="0"/>
              <a:t>Local Goals- </a:t>
            </a:r>
            <a:r>
              <a:rPr lang="en-US" dirty="0">
                <a:solidFill>
                  <a:srgbClr val="FF0000"/>
                </a:solidFill>
              </a:rPr>
              <a:t>Reasonable and Measurable</a:t>
            </a:r>
            <a:r>
              <a:rPr lang="en-US" dirty="0"/>
              <a:t>.  Five goals are ideal.  Do not simply repeat the GPRA measures, but report on things you are doing locally.   Example:  &gt; 50% of all regular attendees will learn to swim at the community pool.   &gt;50% of parents will attend parent engagement meetings.</a:t>
            </a:r>
          </a:p>
          <a:p>
            <a:r>
              <a:rPr lang="en-US" dirty="0"/>
              <a:t>Anecdotal evidence</a:t>
            </a:r>
          </a:p>
          <a:p>
            <a:r>
              <a:rPr lang="en-US" dirty="0"/>
              <a:t>Pictures </a:t>
            </a:r>
          </a:p>
        </p:txBody>
      </p:sp>
    </p:spTree>
    <p:extLst>
      <p:ext uri="{BB962C8B-B14F-4D97-AF65-F5344CB8AC3E}">
        <p14:creationId xmlns:p14="http://schemas.microsoft.com/office/powerpoint/2010/main" val="303588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 (Annual Performance Report) </a:t>
            </a:r>
          </a:p>
        </p:txBody>
      </p:sp>
      <p:sp>
        <p:nvSpPr>
          <p:cNvPr id="3" name="Content Placeholder 2"/>
          <p:cNvSpPr>
            <a:spLocks noGrp="1"/>
          </p:cNvSpPr>
          <p:nvPr>
            <p:ph idx="1"/>
          </p:nvPr>
        </p:nvSpPr>
        <p:spPr/>
        <p:txBody>
          <a:bodyPr/>
          <a:lstStyle/>
          <a:p>
            <a:r>
              <a:rPr lang="en-US" dirty="0"/>
              <a:t>The APR is the Federal Reporting System REQUIRED by the government.</a:t>
            </a:r>
          </a:p>
          <a:p>
            <a:r>
              <a:rPr lang="en-US" dirty="0"/>
              <a:t>Data is inputted three times per year.</a:t>
            </a:r>
          </a:p>
          <a:p>
            <a:r>
              <a:rPr lang="en-US" dirty="0"/>
              <a:t>You must create a log in and update your password every </a:t>
            </a:r>
            <a:r>
              <a:rPr lang="en-US" dirty="0">
                <a:solidFill>
                  <a:srgbClr val="FF0000"/>
                </a:solidFill>
              </a:rPr>
              <a:t>60 </a:t>
            </a:r>
            <a:r>
              <a:rPr lang="en-US" dirty="0"/>
              <a:t>days.</a:t>
            </a:r>
          </a:p>
        </p:txBody>
      </p:sp>
    </p:spTree>
    <p:extLst>
      <p:ext uri="{BB962C8B-B14F-4D97-AF65-F5344CB8AC3E}">
        <p14:creationId xmlns:p14="http://schemas.microsoft.com/office/powerpoint/2010/main" val="3894780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fontScale="92500" lnSpcReduction="10000"/>
          </a:bodyPr>
          <a:lstStyle/>
          <a:p>
            <a:r>
              <a:rPr lang="en-US" dirty="0"/>
              <a:t> Narrative about your program attendance:</a:t>
            </a:r>
          </a:p>
          <a:p>
            <a:pPr marL="0" indent="0">
              <a:buNone/>
            </a:pPr>
            <a:r>
              <a:rPr lang="en-US" i="1" dirty="0">
                <a:latin typeface="+mj-lt"/>
              </a:rPr>
              <a:t>Enrolled youth and their families are asked to commit to high levels of attendance for the best possible outcome. </a:t>
            </a:r>
          </a:p>
          <a:p>
            <a:pPr marL="0" indent="0">
              <a:buNone/>
            </a:pPr>
            <a:r>
              <a:rPr lang="en-US" i="1" dirty="0">
                <a:latin typeface="+mj-lt"/>
              </a:rPr>
              <a:t>Program numbers indicate that children who enroll in the program enjoy it and remain engaged. Of the 99 total youth enrolled during the 2018-2019 school year, all 99 (100%) attended at least 30 days of programming and in fact all 99 attended 90 days or more. </a:t>
            </a:r>
          </a:p>
          <a:p>
            <a:pPr marL="0" indent="0">
              <a:buNone/>
            </a:pPr>
            <a:r>
              <a:rPr lang="en-US" i="1" dirty="0">
                <a:latin typeface="+mj-lt"/>
              </a:rPr>
              <a:t>Staff believed the primary reasons youth came to programming were: </a:t>
            </a:r>
          </a:p>
          <a:p>
            <a:pPr marL="514350" indent="-514350">
              <a:buAutoNum type="arabicParenR"/>
            </a:pPr>
            <a:r>
              <a:rPr lang="en-US" i="1" dirty="0">
                <a:latin typeface="+mj-lt"/>
              </a:rPr>
              <a:t>they enjoyed the activities, 2) they needed a safe place to be after school, </a:t>
            </a:r>
          </a:p>
          <a:p>
            <a:pPr marL="0" indent="0">
              <a:buNone/>
            </a:pPr>
            <a:r>
              <a:rPr lang="en-US" i="1" dirty="0">
                <a:latin typeface="+mj-lt"/>
              </a:rPr>
              <a:t>3) youth and their families had positive relationships with staff, and </a:t>
            </a:r>
          </a:p>
          <a:p>
            <a:pPr marL="0" indent="0">
              <a:buNone/>
            </a:pPr>
            <a:r>
              <a:rPr lang="en-US" i="1" dirty="0">
                <a:latin typeface="+mj-lt"/>
              </a:rPr>
              <a:t>4) nightly dinner services eliminated a huge barrier for families. </a:t>
            </a:r>
          </a:p>
          <a:p>
            <a:endParaRPr lang="en-US" dirty="0">
              <a:latin typeface="+mj-lt"/>
            </a:endParaRPr>
          </a:p>
        </p:txBody>
      </p:sp>
    </p:spTree>
    <p:extLst>
      <p:ext uri="{BB962C8B-B14F-4D97-AF65-F5344CB8AC3E}">
        <p14:creationId xmlns:p14="http://schemas.microsoft.com/office/powerpoint/2010/main" val="1026610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Annual Survey</a:t>
            </a:r>
          </a:p>
        </p:txBody>
      </p:sp>
      <p:sp>
        <p:nvSpPr>
          <p:cNvPr id="3" name="Content Placeholder 2"/>
          <p:cNvSpPr>
            <a:spLocks noGrp="1"/>
          </p:cNvSpPr>
          <p:nvPr>
            <p:ph idx="1"/>
          </p:nvPr>
        </p:nvSpPr>
        <p:spPr>
          <a:xfrm>
            <a:off x="772633" y="1868155"/>
            <a:ext cx="10515600" cy="4351338"/>
          </a:xfrm>
        </p:spPr>
        <p:txBody>
          <a:bodyPr>
            <a:normAutofit fontScale="85000" lnSpcReduction="20000"/>
          </a:bodyPr>
          <a:lstStyle/>
          <a:p>
            <a:r>
              <a:rPr lang="en-US" dirty="0"/>
              <a:t>Done via a Survey Monkey link that is sent out by Crystal/Iowa Afterschool Alliance in November and will be due in January of 2021.</a:t>
            </a:r>
          </a:p>
          <a:p>
            <a:r>
              <a:rPr lang="en-US" dirty="0"/>
              <a:t>We also provide a PDF that can be printed and we recommend you pencil your answers out before you enter your data into the survey.</a:t>
            </a:r>
          </a:p>
          <a:p>
            <a:r>
              <a:rPr lang="en-US" dirty="0"/>
              <a:t>Similar data that is collected via the APR and Local Evaluation Tool but also asks:</a:t>
            </a:r>
          </a:p>
          <a:p>
            <a:pPr lvl="1"/>
            <a:r>
              <a:rPr lang="en-US" dirty="0"/>
              <a:t>Basic site and cohort(s) info</a:t>
            </a:r>
          </a:p>
          <a:p>
            <a:pPr lvl="1"/>
            <a:r>
              <a:rPr lang="en-US" dirty="0"/>
              <a:t>Information about fees charged (if applicable)</a:t>
            </a:r>
          </a:p>
          <a:p>
            <a:pPr lvl="1"/>
            <a:r>
              <a:rPr lang="en-US" dirty="0"/>
              <a:t>Transportation, meals, and other program supports (ex. referrals)</a:t>
            </a:r>
          </a:p>
          <a:p>
            <a:pPr lvl="1"/>
            <a:r>
              <a:rPr lang="en-US" dirty="0"/>
              <a:t>Staff Professional Development</a:t>
            </a:r>
          </a:p>
          <a:p>
            <a:pPr lvl="1"/>
            <a:r>
              <a:rPr lang="en-US" dirty="0"/>
              <a:t>Program logistics – how and when do you operate your program (ex. hours and days, but also how often is tutoring offered and in what format)</a:t>
            </a:r>
          </a:p>
          <a:p>
            <a:pPr lvl="1"/>
            <a:r>
              <a:rPr lang="en-US" dirty="0"/>
              <a:t>Youth growth through programming – community involvement, leadership</a:t>
            </a:r>
          </a:p>
          <a:p>
            <a:pPr lvl="1"/>
            <a:r>
              <a:rPr lang="en-US" dirty="0"/>
              <a:t>Communication Plan – how and when do you talk to parents</a:t>
            </a:r>
          </a:p>
          <a:p>
            <a:pPr lvl="1"/>
            <a:r>
              <a:rPr lang="en-US" dirty="0"/>
              <a:t>Links to your social media and website URLs</a:t>
            </a:r>
          </a:p>
          <a:p>
            <a:pPr lvl="1"/>
            <a:endParaRPr lang="en-US" dirty="0"/>
          </a:p>
          <a:p>
            <a:endParaRPr lang="en-US" dirty="0"/>
          </a:p>
        </p:txBody>
      </p:sp>
    </p:spTree>
    <p:extLst>
      <p:ext uri="{BB962C8B-B14F-4D97-AF65-F5344CB8AC3E}">
        <p14:creationId xmlns:p14="http://schemas.microsoft.com/office/powerpoint/2010/main" val="3598017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reminders for data collection</a:t>
            </a:r>
          </a:p>
        </p:txBody>
      </p:sp>
      <p:sp>
        <p:nvSpPr>
          <p:cNvPr id="3" name="Content Placeholder 2"/>
          <p:cNvSpPr>
            <a:spLocks noGrp="1"/>
          </p:cNvSpPr>
          <p:nvPr>
            <p:ph idx="1"/>
          </p:nvPr>
        </p:nvSpPr>
        <p:spPr>
          <a:xfrm>
            <a:off x="348343" y="1393370"/>
            <a:ext cx="11684000" cy="5464629"/>
          </a:xfrm>
        </p:spPr>
        <p:txBody>
          <a:bodyPr>
            <a:normAutofit/>
          </a:bodyPr>
          <a:lstStyle/>
          <a:p>
            <a:pPr marL="0" marR="0" algn="ctr">
              <a:lnSpc>
                <a:spcPct val="107000"/>
              </a:lnSpc>
              <a:spcBef>
                <a:spcPts val="0"/>
              </a:spcBef>
              <a:spcAft>
                <a:spcPts val="800"/>
              </a:spcAft>
            </a:pPr>
            <a:r>
              <a:rPr lang="en-US" dirty="0"/>
              <a:t>Teacher surveys – these two question surveys can be found at </a:t>
            </a:r>
            <a:r>
              <a:rPr lang="en-US" u="sng" dirty="0">
                <a:hlinkClick r:id="rId3"/>
              </a:rPr>
              <a:t>https://www.iowa21cclc.com/grant-info</a:t>
            </a:r>
            <a:r>
              <a:rPr lang="en-US" dirty="0"/>
              <a:t>. Information from these are due in the APR system when you complete your school year data.  You’ll want to secure a response for ALL youth in your program.  We recommend you give teachers plenty of time and a reminder that this can be done via pen/paper or you can make this an online survey.  Federal statute that requires APR data to be submitted accurately and on time. </a:t>
            </a:r>
            <a:br>
              <a:rPr lang="en-US" dirty="0"/>
            </a:b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EDGAR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§76.770 UGG §200.331(d</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(1) UGG §200.328(a) UGG §200.328(b)</a:t>
            </a:r>
            <a:endParaRPr lang="en-US" dirty="0"/>
          </a:p>
          <a:p>
            <a:r>
              <a:rPr lang="en-US" dirty="0"/>
              <a:t>Professional Development – this template (also found at the link above) may be requested by the Department at any time but definitely at your site visit(s).  We recommend you update regularly – after each training, quarterly, etc.</a:t>
            </a:r>
          </a:p>
          <a:p>
            <a:pPr marL="0" marR="0" indent="0" algn="ctr">
              <a:lnSpc>
                <a:spcPct val="107000"/>
              </a:lnSpc>
              <a:spcBef>
                <a:spcPts val="0"/>
              </a:spcBef>
              <a:spcAft>
                <a:spcPts val="0"/>
              </a:spcAft>
              <a:buNone/>
            </a:pPr>
            <a:r>
              <a:rPr lang="en-US" dirty="0"/>
              <a:t>Federal statute on PD-</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§4202(c)(3)(B) §4202(c)(3)(D) §4203(a)(6) UGG §200.331(e)</a:t>
            </a:r>
            <a:endParaRPr lang="en-US" dirty="0"/>
          </a:p>
          <a:p>
            <a:endParaRPr lang="en-US" dirty="0"/>
          </a:p>
        </p:txBody>
      </p:sp>
    </p:spTree>
    <p:extLst>
      <p:ext uri="{BB962C8B-B14F-4D97-AF65-F5344CB8AC3E}">
        <p14:creationId xmlns:p14="http://schemas.microsoft.com/office/powerpoint/2010/main" val="1217427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74036F-9411-4C0D-A912-059B1EC0A2E7}"/>
              </a:ext>
            </a:extLst>
          </p:cNvPr>
          <p:cNvSpPr>
            <a:spLocks noGrp="1"/>
          </p:cNvSpPr>
          <p:nvPr>
            <p:ph type="title"/>
          </p:nvPr>
        </p:nvSpPr>
        <p:spPr/>
        <p:txBody>
          <a:bodyPr/>
          <a:lstStyle/>
          <a:p>
            <a:r>
              <a:rPr lang="en-US" dirty="0"/>
              <a:t>Other reminders for data collection</a:t>
            </a:r>
          </a:p>
        </p:txBody>
      </p:sp>
      <p:sp>
        <p:nvSpPr>
          <p:cNvPr id="3" name="Content Placeholder 2">
            <a:extLst>
              <a:ext uri="{FF2B5EF4-FFF2-40B4-BE49-F238E27FC236}">
                <a16:creationId xmlns="" xmlns:a16="http://schemas.microsoft.com/office/drawing/2014/main" id="{63B393E4-6C9F-4499-B28E-C4886A91C1BF}"/>
              </a:ext>
            </a:extLst>
          </p:cNvPr>
          <p:cNvSpPr>
            <a:spLocks noGrp="1"/>
          </p:cNvSpPr>
          <p:nvPr>
            <p:ph idx="1"/>
          </p:nvPr>
        </p:nvSpPr>
        <p:spPr/>
        <p:txBody>
          <a:bodyPr/>
          <a:lstStyle/>
          <a:p>
            <a:r>
              <a:rPr lang="en-US" dirty="0"/>
              <a:t>Community Partnership – again, the template can be found using the link on this page.  Your partnerships are required to be collected by the Department annually.  This form is available to you at any time but will be collected annually by the IAA in June.  Required by ESSA- </a:t>
            </a:r>
            <a:r>
              <a:rPr lang="en-US" b="1" i="1" dirty="0"/>
              <a:t>ESSA 4203 (11) describes how the State will- </a:t>
            </a:r>
            <a:br>
              <a:rPr lang="en-US" b="1" i="1" dirty="0"/>
            </a:br>
            <a:endParaRPr lang="en-US" dirty="0"/>
          </a:p>
          <a:p>
            <a:r>
              <a:rPr lang="en-US" b="1" i="1" dirty="0"/>
              <a:t>(A) pre-screen external organizations that could</a:t>
            </a:r>
            <a:endParaRPr lang="en-US" dirty="0"/>
          </a:p>
          <a:p>
            <a:r>
              <a:rPr lang="en-US" b="1" i="1" dirty="0"/>
              <a:t>provide assistance in carrying out the activities under this part; and</a:t>
            </a:r>
            <a:endParaRPr lang="en-US" dirty="0"/>
          </a:p>
          <a:p>
            <a:r>
              <a:rPr lang="en-US" b="1" i="1" dirty="0"/>
              <a:t>(B) develop and make available to eligible entities a list of external organizations that successfully completed the pre-screening process;</a:t>
            </a:r>
            <a:endParaRPr lang="en-US" dirty="0"/>
          </a:p>
          <a:p>
            <a:endParaRPr lang="en-US" dirty="0"/>
          </a:p>
        </p:txBody>
      </p:sp>
    </p:spTree>
    <p:extLst>
      <p:ext uri="{BB962C8B-B14F-4D97-AF65-F5344CB8AC3E}">
        <p14:creationId xmlns:p14="http://schemas.microsoft.com/office/powerpoint/2010/main" val="3304341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s on Shelf">
            <a:extLst>
              <a:ext uri="{FF2B5EF4-FFF2-40B4-BE49-F238E27FC236}">
                <a16:creationId xmlns=""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20041" y="982364"/>
            <a:ext cx="2659472" cy="2659472"/>
          </a:xfrm>
          <a:prstGeom prst="rect">
            <a:avLst/>
          </a:prstGeom>
        </p:spPr>
      </p:pic>
      <p:cxnSp>
        <p:nvCxnSpPr>
          <p:cNvPr id="16" name="Straight Connector 15">
            <a:extLst>
              <a:ext uri="{FF2B5EF4-FFF2-40B4-BE49-F238E27FC236}">
                <a16:creationId xmlns="" xmlns:a16="http://schemas.microsoft.com/office/drawing/2014/main" id="{DFDA47BC-3069-47F5-8257-24B3B1F76A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Chat">
            <a:extLst>
              <a:ext uri="{FF2B5EF4-FFF2-40B4-BE49-F238E27FC236}">
                <a16:creationId xmlns=""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290143" y="983211"/>
            <a:ext cx="2646677" cy="2646677"/>
          </a:xfrm>
          <a:prstGeom prst="rect">
            <a:avLst/>
          </a:prstGeom>
        </p:spPr>
      </p:pic>
      <p:cxnSp>
        <p:nvCxnSpPr>
          <p:cNvPr id="20" name="Straight Connector 19">
            <a:extLst>
              <a:ext uri="{FF2B5EF4-FFF2-40B4-BE49-F238E27FC236}">
                <a16:creationId xmlns="" xmlns:a16="http://schemas.microsoft.com/office/drawing/2014/main" id="{942B920A-73AD-402A-8EEF-B88E1A9398B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Blackboard">
            <a:extLst>
              <a:ext uri="{FF2B5EF4-FFF2-40B4-BE49-F238E27FC236}">
                <a16:creationId xmlns=""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256859" y="982364"/>
            <a:ext cx="2648371" cy="2648371"/>
          </a:xfrm>
          <a:prstGeom prst="rect">
            <a:avLst/>
          </a:prstGeom>
        </p:spPr>
      </p:pic>
      <p:cxnSp>
        <p:nvCxnSpPr>
          <p:cNvPr id="22" name="Straight Connector 21">
            <a:extLst>
              <a:ext uri="{FF2B5EF4-FFF2-40B4-BE49-F238E27FC236}">
                <a16:creationId xmlns="" xmlns:a16="http://schemas.microsoft.com/office/drawing/2014/main" id="{00C9EB70-BC82-414A-BF8D-AD7FC67276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Graphic 8" descr="Open Book">
            <a:extLst>
              <a:ext uri="{FF2B5EF4-FFF2-40B4-BE49-F238E27FC236}">
                <a16:creationId xmlns="" xmlns:a16="http://schemas.microsoft.com/office/drawing/2014/main" id="{93E427C7-0218-4592-82DA-2431E4BF87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225269" y="1004677"/>
            <a:ext cx="2648372" cy="2648372"/>
          </a:xfrm>
          <a:prstGeom prst="rect">
            <a:avLst/>
          </a:prstGeom>
        </p:spPr>
      </p:pic>
      <p:sp>
        <p:nvSpPr>
          <p:cNvPr id="18" name="Rectangle 17">
            <a:extLst>
              <a:ext uri="{FF2B5EF4-FFF2-40B4-BE49-F238E27FC236}">
                <a16:creationId xmlns="" xmlns:a16="http://schemas.microsoft.com/office/drawing/2014/main" id="{7AE95D8F-9825-4222-8846-E3461598CC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E561AC0E-7195-4ACF-AA0A-5E2923A987F7}"/>
              </a:ext>
            </a:extLst>
          </p:cNvPr>
          <p:cNvSpPr>
            <a:spLocks noGrp="1"/>
          </p:cNvSpPr>
          <p:nvPr>
            <p:ph type="ctrTitle"/>
          </p:nvPr>
        </p:nvSpPr>
        <p:spPr>
          <a:xfrm>
            <a:off x="527538" y="4610386"/>
            <a:ext cx="10679178" cy="1128305"/>
          </a:xfrm>
        </p:spPr>
        <p:txBody>
          <a:bodyPr>
            <a:normAutofit fontScale="90000"/>
          </a:bodyPr>
          <a:lstStyle/>
          <a:p>
            <a:r>
              <a:rPr lang="en-US" sz="2800" dirty="0">
                <a:solidFill>
                  <a:srgbClr val="FFFFFF"/>
                </a:solidFill>
                <a:latin typeface="Franklin Gothic Book" panose="020B0503020102020204" pitchFamily="34" charset="0"/>
                <a:cs typeface="Segoe UI" panose="020B0502040204020203" pitchFamily="34" charset="0"/>
              </a:rPr>
              <a:t>Vic Jaras – vic.jaras@iowa.gov</a:t>
            </a:r>
            <a:br>
              <a:rPr lang="en-US" sz="2800" dirty="0">
                <a:solidFill>
                  <a:srgbClr val="FFFFFF"/>
                </a:solidFill>
                <a:latin typeface="Franklin Gothic Book" panose="020B0503020102020204" pitchFamily="34" charset="0"/>
                <a:cs typeface="Segoe UI" panose="020B0502040204020203" pitchFamily="34" charset="0"/>
              </a:rPr>
            </a:br>
            <a:r>
              <a:rPr lang="en-US" sz="2800" dirty="0">
                <a:solidFill>
                  <a:srgbClr val="FFFFFF"/>
                </a:solidFill>
                <a:latin typeface="Franklin Gothic Book" panose="020B0503020102020204" pitchFamily="34" charset="0"/>
                <a:cs typeface="Segoe UI" panose="020B0502040204020203" pitchFamily="34" charset="0"/>
              </a:rPr>
              <a:t>Tim Glenn – tim.glenn@iowa.gov</a:t>
            </a:r>
            <a:br>
              <a:rPr lang="en-US" sz="2800" dirty="0">
                <a:solidFill>
                  <a:srgbClr val="FFFFFF"/>
                </a:solidFill>
                <a:latin typeface="Franklin Gothic Book" panose="020B0503020102020204" pitchFamily="34" charset="0"/>
                <a:cs typeface="Segoe UI" panose="020B0502040204020203" pitchFamily="34" charset="0"/>
              </a:rPr>
            </a:br>
            <a:r>
              <a:rPr lang="en-US" sz="2800" dirty="0">
                <a:solidFill>
                  <a:srgbClr val="FFFFFF"/>
                </a:solidFill>
                <a:latin typeface="Franklin Gothic Book" panose="020B0503020102020204" pitchFamily="34" charset="0"/>
                <a:cs typeface="Segoe UI" panose="020B0502040204020203" pitchFamily="34" charset="0"/>
              </a:rPr>
              <a:t>Crystal Hall – chall@sppg.com</a:t>
            </a:r>
          </a:p>
        </p:txBody>
      </p:sp>
      <p:cxnSp>
        <p:nvCxnSpPr>
          <p:cNvPr id="24" name="Straight Connector 23">
            <a:extLst>
              <a:ext uri="{FF2B5EF4-FFF2-40B4-BE49-F238E27FC236}">
                <a16:creationId xmlns="" xmlns:a16="http://schemas.microsoft.com/office/drawing/2014/main" id="{3217665F-0036-444A-8D4A-33AF36A36A4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29275" y="5923580"/>
            <a:ext cx="5775955" cy="523220"/>
          </a:xfrm>
          <a:prstGeom prst="rect">
            <a:avLst/>
          </a:prstGeom>
          <a:noFill/>
        </p:spPr>
        <p:txBody>
          <a:bodyPr wrap="square" rtlCol="0">
            <a:spAutoFit/>
          </a:bodyPr>
          <a:lstStyle/>
          <a:p>
            <a:pPr algn="ctr"/>
            <a:r>
              <a:rPr lang="en-US" sz="2800" dirty="0"/>
              <a:t>Questions?</a:t>
            </a:r>
          </a:p>
        </p:txBody>
      </p:sp>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Info from Tim</a:t>
            </a:r>
          </a:p>
        </p:txBody>
      </p:sp>
      <p:sp>
        <p:nvSpPr>
          <p:cNvPr id="3" name="Content Placeholder 2"/>
          <p:cNvSpPr>
            <a:spLocks noGrp="1"/>
          </p:cNvSpPr>
          <p:nvPr>
            <p:ph idx="1"/>
          </p:nvPr>
        </p:nvSpPr>
        <p:spPr/>
        <p:txBody>
          <a:bodyPr>
            <a:normAutofit lnSpcReduction="10000"/>
          </a:bodyPr>
          <a:lstStyle/>
          <a:p>
            <a:r>
              <a:rPr lang="en-US" dirty="0"/>
              <a:t>How to create an account and maintain your password</a:t>
            </a:r>
          </a:p>
          <a:p>
            <a:r>
              <a:rPr lang="en-US" dirty="0"/>
              <a:t>The 21CCLC Committees have put together a basic Excel spreadsheet that can act as a guide for the type of data you’ll be expected to collect can be found here under the Evaluation Services section here: </a:t>
            </a:r>
            <a:r>
              <a:rPr lang="en-US" u="sng" dirty="0">
                <a:hlinkClick r:id="rId3"/>
              </a:rPr>
              <a:t>https://www.iowa21cclc.com/grant-info</a:t>
            </a:r>
            <a:r>
              <a:rPr lang="en-US" dirty="0"/>
              <a:t>.</a:t>
            </a:r>
          </a:p>
          <a:p>
            <a:r>
              <a:rPr lang="en-US" dirty="0"/>
              <a:t>Our recommendation is to update this information on a regular basis – monthly, quarterly, etc. You’ll want to decide what is best.</a:t>
            </a:r>
          </a:p>
          <a:p>
            <a:r>
              <a:rPr lang="en-US" dirty="0"/>
              <a:t>Slide examples from screens- matched with template</a:t>
            </a:r>
          </a:p>
          <a:p>
            <a:r>
              <a:rPr lang="en-US" dirty="0"/>
              <a:t>How to access TA</a:t>
            </a:r>
          </a:p>
          <a:p>
            <a:r>
              <a:rPr lang="en-US" dirty="0"/>
              <a:t>How to print your screens</a:t>
            </a:r>
          </a:p>
          <a:p>
            <a:endParaRPr lang="en-US" dirty="0"/>
          </a:p>
        </p:txBody>
      </p:sp>
    </p:spTree>
    <p:extLst>
      <p:ext uri="{BB962C8B-B14F-4D97-AF65-F5344CB8AC3E}">
        <p14:creationId xmlns:p14="http://schemas.microsoft.com/office/powerpoint/2010/main" val="101542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192B09-B617-416C-9E47-CE33C7362A14}"/>
              </a:ext>
            </a:extLst>
          </p:cNvPr>
          <p:cNvSpPr txBox="1"/>
          <p:nvPr/>
        </p:nvSpPr>
        <p:spPr>
          <a:xfrm>
            <a:off x="729762" y="589085"/>
            <a:ext cx="10964007" cy="3385542"/>
          </a:xfrm>
          <a:prstGeom prst="rect">
            <a:avLst/>
          </a:prstGeom>
          <a:noFill/>
        </p:spPr>
        <p:txBody>
          <a:bodyPr wrap="square" rtlCol="0">
            <a:spAutoFit/>
          </a:bodyPr>
          <a:lstStyle/>
          <a:p>
            <a:r>
              <a:rPr lang="en-US" sz="2400" dirty="0"/>
              <a:t>Login Credentials</a:t>
            </a:r>
          </a:p>
          <a:p>
            <a:endParaRPr lang="en-US" dirty="0"/>
          </a:p>
          <a:p>
            <a:r>
              <a:rPr lang="en-US" sz="2000" dirty="0"/>
              <a:t>You will receive a password to 21APR before the Summer reporting period opens.</a:t>
            </a:r>
          </a:p>
          <a:p>
            <a:endParaRPr lang="en-US" sz="2000" dirty="0"/>
          </a:p>
          <a:p>
            <a:r>
              <a:rPr lang="en-US" sz="2000" dirty="0"/>
              <a:t>If you need new login credentials contact Tim Glenn at </a:t>
            </a:r>
            <a:r>
              <a:rPr lang="en-US" sz="2000" dirty="0">
                <a:hlinkClick r:id="rId2"/>
              </a:rPr>
              <a:t>Tim.Glenn@iowa.gov</a:t>
            </a:r>
            <a:endParaRPr lang="en-US" sz="2000" dirty="0"/>
          </a:p>
          <a:p>
            <a:endParaRPr lang="en-US" sz="2000" dirty="0"/>
          </a:p>
          <a:p>
            <a:r>
              <a:rPr lang="en-US" sz="2000" dirty="0"/>
              <a:t>If you forget your password there is a link on the sign-in page of the website.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53125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197434"/>
          </a:xfrm>
        </p:spPr>
        <p:txBody>
          <a:bodyPr>
            <a:normAutofit/>
          </a:bodyPr>
          <a:lstStyle/>
          <a:p>
            <a:r>
              <a:rPr lang="en-US" dirty="0"/>
              <a:t>Logging in for the first time</a:t>
            </a:r>
            <a:r>
              <a:rPr lang="en-US" sz="6000" dirty="0"/>
              <a:t/>
            </a:r>
            <a:br>
              <a:rPr lang="en-US" sz="6000" dirty="0"/>
            </a:br>
            <a:r>
              <a:rPr lang="en-US" sz="6000" dirty="0"/>
              <a:t/>
            </a:r>
            <a:br>
              <a:rPr lang="en-US" sz="6000" dirty="0"/>
            </a:br>
            <a:r>
              <a:rPr lang="en-US" dirty="0">
                <a:hlinkClick r:id="rId3"/>
              </a:rPr>
              <a:t>https://21apr.ed.gov/login</a:t>
            </a:r>
            <a:r>
              <a:rPr lang="en-US" sz="4800" dirty="0"/>
              <a:t/>
            </a:r>
            <a:br>
              <a:rPr lang="en-US" sz="4800" dirty="0"/>
            </a:br>
            <a:r>
              <a:rPr lang="en-US" sz="6000" dirty="0"/>
              <a:t/>
            </a:r>
            <a:br>
              <a:rPr lang="en-US" sz="6000" dirty="0"/>
            </a:br>
            <a:endParaRPr lang="en-US" sz="6000" dirty="0"/>
          </a:p>
        </p:txBody>
      </p:sp>
    </p:spTree>
    <p:extLst>
      <p:ext uri="{BB962C8B-B14F-4D97-AF65-F5344CB8AC3E}">
        <p14:creationId xmlns:p14="http://schemas.microsoft.com/office/powerpoint/2010/main" val="2875338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34539D1-16AF-4E1E-BF19-59DD2CDD315A}"/>
              </a:ext>
            </a:extLst>
          </p:cNvPr>
          <p:cNvPicPr>
            <a:picLocks noChangeAspect="1"/>
          </p:cNvPicPr>
          <p:nvPr/>
        </p:nvPicPr>
        <p:blipFill>
          <a:blip r:embed="rId3"/>
          <a:stretch>
            <a:fillRect/>
          </a:stretch>
        </p:blipFill>
        <p:spPr>
          <a:xfrm>
            <a:off x="0" y="-1082842"/>
            <a:ext cx="12192000" cy="6338992"/>
          </a:xfrm>
          <a:prstGeom prst="rect">
            <a:avLst/>
          </a:prstGeom>
        </p:spPr>
      </p:pic>
      <p:sp>
        <p:nvSpPr>
          <p:cNvPr id="4" name="Oval 3">
            <a:extLst>
              <a:ext uri="{FF2B5EF4-FFF2-40B4-BE49-F238E27FC236}">
                <a16:creationId xmlns="" xmlns:a16="http://schemas.microsoft.com/office/drawing/2014/main" id="{0D9D3096-B4A0-4457-A628-8D40BCE0CA21}"/>
              </a:ext>
            </a:extLst>
          </p:cNvPr>
          <p:cNvSpPr/>
          <p:nvPr/>
        </p:nvSpPr>
        <p:spPr>
          <a:xfrm>
            <a:off x="4584032" y="3206931"/>
            <a:ext cx="2971800" cy="444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058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A841155-A7A3-4EBF-B18C-D1EAB7997F6A}"/>
              </a:ext>
            </a:extLst>
          </p:cNvPr>
          <p:cNvPicPr>
            <a:picLocks noChangeAspect="1"/>
          </p:cNvPicPr>
          <p:nvPr/>
        </p:nvPicPr>
        <p:blipFill>
          <a:blip r:embed="rId3"/>
          <a:stretch>
            <a:fillRect/>
          </a:stretch>
        </p:blipFill>
        <p:spPr>
          <a:xfrm>
            <a:off x="998133" y="0"/>
            <a:ext cx="10195734" cy="6858000"/>
          </a:xfrm>
          <a:prstGeom prst="rect">
            <a:avLst/>
          </a:prstGeom>
        </p:spPr>
      </p:pic>
      <p:sp>
        <p:nvSpPr>
          <p:cNvPr id="3" name="Oval 2">
            <a:extLst>
              <a:ext uri="{FF2B5EF4-FFF2-40B4-BE49-F238E27FC236}">
                <a16:creationId xmlns="" xmlns:a16="http://schemas.microsoft.com/office/drawing/2014/main" id="{49DEF965-CF0B-46FA-BD52-E81B637947FE}"/>
              </a:ext>
            </a:extLst>
          </p:cNvPr>
          <p:cNvSpPr/>
          <p:nvPr/>
        </p:nvSpPr>
        <p:spPr>
          <a:xfrm>
            <a:off x="5149516" y="5329989"/>
            <a:ext cx="1816768" cy="3609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97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2.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C7D9E6-B0D9-433E-BD46-EB60F64F4DA8}">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16c05727-aa75-4e4a-9b5f-8a80a1165891"/>
    <ds:schemaRef ds:uri="http://purl.org/dc/term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2474</Words>
  <Application>Microsoft Office PowerPoint</Application>
  <PresentationFormat>Widescreen</PresentationFormat>
  <Paragraphs>924</Paragraphs>
  <Slides>44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 Narrow</vt:lpstr>
      <vt:lpstr>Calibri</vt:lpstr>
      <vt:lpstr>Calibri Light</vt:lpstr>
      <vt:lpstr>Franklin Gothic Book</vt:lpstr>
      <vt:lpstr>Inconsolata</vt:lpstr>
      <vt:lpstr>Segoe UI</vt:lpstr>
      <vt:lpstr>Times New Roman</vt:lpstr>
      <vt:lpstr>Office Theme</vt:lpstr>
      <vt:lpstr>Data Collection and Entry: What to Collect, How to Collect, and When to Collect </vt:lpstr>
      <vt:lpstr>Why we collect data</vt:lpstr>
      <vt:lpstr>When is my data due?</vt:lpstr>
      <vt:lpstr>APR (Annual Performance Report) </vt:lpstr>
      <vt:lpstr>Info from Tim</vt:lpstr>
      <vt:lpstr>PowerPoint Presentation</vt:lpstr>
      <vt:lpstr>Logging in for the first time  https://21apr.ed.gov/login  </vt:lpstr>
      <vt:lpstr>PowerPoint Presentation</vt:lpstr>
      <vt:lpstr>PowerPoint Presentation</vt:lpstr>
      <vt:lpstr>PowerPoint Presentation</vt:lpstr>
      <vt:lpstr>Guides and FAQ</vt:lpstr>
      <vt:lpstr>PowerPoint Presentation</vt:lpstr>
      <vt:lpstr>PowerPoint Presentation</vt:lpstr>
      <vt:lpstr>PowerPoint Presentation</vt:lpstr>
      <vt:lpstr>PowerPoint Presentation</vt:lpstr>
      <vt:lpstr>Quick Guide Example Continued</vt:lpstr>
      <vt:lpstr>Adding or updating Centers --The Center is where the data is entered  Adding Activities  Adding Staffing  Adding Participation Information  Adding State Assessment Data (Outcomes)</vt:lpstr>
      <vt:lpstr>Entering Data into 21APR</vt:lpstr>
      <vt:lpstr>PowerPoint Presentation</vt:lpstr>
      <vt:lpstr>This is where a Grantee enters data for a Center.   Enter all data for a Center.  When a Center has all APR data entered, choose another Center to add data.</vt:lpstr>
      <vt:lpstr>Information on Grantee. Update if needed.</vt:lpstr>
      <vt:lpstr>Beginning Data Entry</vt:lpstr>
      <vt:lpstr>Second half of Activities Data Entry</vt:lpstr>
      <vt:lpstr>PowerPoint Presentation</vt:lpstr>
      <vt:lpstr>Staffing Data Entry</vt:lpstr>
      <vt:lpstr>PowerPoint Presentation</vt:lpstr>
      <vt:lpstr>PowerPoint Presentation</vt:lpstr>
      <vt:lpstr>Participation Data Entry</vt:lpstr>
      <vt:lpstr>How to report different categories of regular students</vt:lpstr>
      <vt:lpstr>Bottom portion of Participation Data Entry Screen</vt:lpstr>
      <vt:lpstr>PowerPoint Presentation</vt:lpstr>
      <vt:lpstr>PowerPoint Presentation</vt:lpstr>
      <vt:lpstr>Top Portion of State Assessment Quick Guide</vt:lpstr>
      <vt:lpstr>Bottom Portion of State Assessment Quick Guide</vt:lpstr>
      <vt:lpstr>21CCLC APR  Data Collection Template-Fall Outcomes Data https://www.iowa21cclc.com/grant-info</vt:lpstr>
      <vt:lpstr>Top Portion of Quick Guide for Printing Reports</vt:lpstr>
      <vt:lpstr>Bottom Portion of Quick Guide for Printing Reports</vt:lpstr>
      <vt:lpstr>Local Evaluation</vt:lpstr>
      <vt:lpstr>What does a QUALITY Local Evaluation Document Look Like?</vt:lpstr>
      <vt:lpstr>Example:</vt:lpstr>
      <vt:lpstr>Statewide Annual Survey</vt:lpstr>
      <vt:lpstr>Other reminders for data collection</vt:lpstr>
      <vt:lpstr>Other reminders for data collection</vt:lpstr>
      <vt:lpstr>Vic Jaras – vic.jaras@iowa.gov Tim Glenn – tim.glenn@iowa.gov Crystal Hall – chall@sppg.com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2020-01-28T14:16:26Z</dcterms:created>
  <dcterms:modified xsi:type="dcterms:W3CDTF">2020-11-19T17:23:15Z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