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57" r:id="rId4"/>
    <p:sldId id="258" r:id="rId5"/>
    <p:sldId id="264" r:id="rId6"/>
    <p:sldId id="265" r:id="rId7"/>
    <p:sldId id="260" r:id="rId8"/>
    <p:sldId id="271" r:id="rId9"/>
    <p:sldId id="262"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5" d="100"/>
          <a:sy n="85" d="100"/>
        </p:scale>
        <p:origin x="7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6/14/2021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6/14/2021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owa21cclc.com/grant-inf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Grantee/Staff Transition Committee:</a:t>
            </a:r>
            <a:br>
              <a:rPr lang="en-US" dirty="0" smtClean="0"/>
            </a:br>
            <a:r>
              <a:rPr lang="en-US" dirty="0" smtClean="0"/>
              <a:t>Gearing Up for Summer</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June 24, 2021</a:t>
            </a:r>
            <a:r>
              <a:rPr lang="en-US" dirty="0" smtClean="0"/>
              <a:t> </a:t>
            </a:r>
            <a:r>
              <a:rPr lang="en-US" dirty="0" smtClean="0"/>
              <a:t>with Crystal Hall (Iowa Afterschool Alliance) and Vic Jaras (Iowa Department of Education)</a:t>
            </a:r>
            <a:endParaRPr lang="en-US" dirty="0"/>
          </a:p>
        </p:txBody>
      </p:sp>
    </p:spTree>
    <p:extLst>
      <p:ext uri="{BB962C8B-B14F-4D97-AF65-F5344CB8AC3E}">
        <p14:creationId xmlns:p14="http://schemas.microsoft.com/office/powerpoint/2010/main" val="357137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a:t>
            </a:r>
            <a:r>
              <a:rPr lang="en-US" dirty="0" smtClean="0"/>
              <a:t>Resources	</a:t>
            </a:r>
            <a:endParaRPr lang="en-US" dirty="0"/>
          </a:p>
        </p:txBody>
      </p:sp>
      <p:sp>
        <p:nvSpPr>
          <p:cNvPr id="3" name="Content Placeholder 2"/>
          <p:cNvSpPr>
            <a:spLocks noGrp="1"/>
          </p:cNvSpPr>
          <p:nvPr>
            <p:ph idx="1"/>
          </p:nvPr>
        </p:nvSpPr>
        <p:spPr/>
        <p:txBody>
          <a:bodyPr/>
          <a:lstStyle/>
          <a:p>
            <a:r>
              <a:rPr lang="en-US" dirty="0" err="1" smtClean="0"/>
              <a:t>Kahoot</a:t>
            </a:r>
            <a:endParaRPr lang="en-US" dirty="0" smtClean="0"/>
          </a:p>
          <a:p>
            <a:r>
              <a:rPr lang="en-US" dirty="0" err="1" smtClean="0"/>
              <a:t>Flippity</a:t>
            </a:r>
            <a:endParaRPr lang="en-US" dirty="0" smtClean="0"/>
          </a:p>
          <a:p>
            <a:r>
              <a:rPr lang="en-US" dirty="0" smtClean="0"/>
              <a:t>Google Access</a:t>
            </a:r>
          </a:p>
          <a:p>
            <a:r>
              <a:rPr lang="en-US" dirty="0" smtClean="0"/>
              <a:t>Zoom</a:t>
            </a:r>
          </a:p>
          <a:p>
            <a:r>
              <a:rPr lang="en-US" dirty="0" smtClean="0"/>
              <a:t>Google Classrooms</a:t>
            </a:r>
          </a:p>
          <a:p>
            <a:r>
              <a:rPr lang="en-US" dirty="0" smtClean="0"/>
              <a:t>Mind Works</a:t>
            </a:r>
          </a:p>
          <a:p>
            <a:r>
              <a:rPr lang="en-US" dirty="0" smtClean="0"/>
              <a:t>Facebook Live</a:t>
            </a:r>
          </a:p>
          <a:p>
            <a:r>
              <a:rPr lang="en-US" dirty="0" smtClean="0"/>
              <a:t>Don’t forget to check out the IAA’s Newsletter </a:t>
            </a:r>
            <a:r>
              <a:rPr lang="en-US" dirty="0" smtClean="0"/>
              <a:t>which </a:t>
            </a:r>
            <a:r>
              <a:rPr lang="en-US" dirty="0" smtClean="0"/>
              <a:t>also </a:t>
            </a:r>
            <a:r>
              <a:rPr lang="en-US" dirty="0" smtClean="0"/>
              <a:t>often includes </a:t>
            </a:r>
            <a:r>
              <a:rPr lang="en-US" dirty="0" smtClean="0"/>
              <a:t>additional resources and links to activities</a:t>
            </a:r>
            <a:endParaRPr lang="en-US" dirty="0"/>
          </a:p>
        </p:txBody>
      </p:sp>
    </p:spTree>
    <p:extLst>
      <p:ext uri="{BB962C8B-B14F-4D97-AF65-F5344CB8AC3E}">
        <p14:creationId xmlns:p14="http://schemas.microsoft.com/office/powerpoint/2010/main" val="1895081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6687" y="2440781"/>
            <a:ext cx="4238625" cy="3200400"/>
          </a:xfrm>
        </p:spPr>
      </p:pic>
    </p:spTree>
    <p:extLst>
      <p:ext uri="{BB962C8B-B14F-4D97-AF65-F5344CB8AC3E}">
        <p14:creationId xmlns:p14="http://schemas.microsoft.com/office/powerpoint/2010/main" val="1960943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and Good Luck!</a:t>
            </a:r>
            <a:endParaRPr lang="en-US" dirty="0"/>
          </a:p>
        </p:txBody>
      </p:sp>
      <p:sp>
        <p:nvSpPr>
          <p:cNvPr id="3" name="Content Placeholder 2"/>
          <p:cNvSpPr>
            <a:spLocks noGrp="1"/>
          </p:cNvSpPr>
          <p:nvPr>
            <p:ph idx="1"/>
          </p:nvPr>
        </p:nvSpPr>
        <p:spPr/>
        <p:txBody>
          <a:bodyPr/>
          <a:lstStyle/>
          <a:p>
            <a:r>
              <a:rPr lang="en-US" dirty="0" smtClean="0"/>
              <a:t>It is always a good idea to share your summer plans with Vic.</a:t>
            </a:r>
          </a:p>
          <a:p>
            <a:r>
              <a:rPr lang="en-US" dirty="0" smtClean="0"/>
              <a:t>Crystal, Britney and Emilee are also here to help you with any of your summer or year round needs.</a:t>
            </a:r>
          </a:p>
          <a:p>
            <a:pPr marL="0" indent="0">
              <a:buNone/>
            </a:pPr>
            <a:endParaRPr lang="en-US" dirty="0"/>
          </a:p>
        </p:txBody>
      </p:sp>
    </p:spTree>
    <p:extLst>
      <p:ext uri="{BB962C8B-B14F-4D97-AF65-F5344CB8AC3E}">
        <p14:creationId xmlns:p14="http://schemas.microsoft.com/office/powerpoint/2010/main" val="57674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and Roll Call</a:t>
            </a:r>
            <a:endParaRPr lang="en-US" dirty="0"/>
          </a:p>
        </p:txBody>
      </p:sp>
      <p:sp>
        <p:nvSpPr>
          <p:cNvPr id="3" name="Content Placeholder 2"/>
          <p:cNvSpPr>
            <a:spLocks noGrp="1"/>
          </p:cNvSpPr>
          <p:nvPr>
            <p:ph idx="1"/>
          </p:nvPr>
        </p:nvSpPr>
        <p:spPr/>
        <p:txBody>
          <a:bodyPr/>
          <a:lstStyle/>
          <a:p>
            <a:r>
              <a:rPr lang="en-US" dirty="0" smtClean="0"/>
              <a:t>Please introduce yourself and the site you work for.</a:t>
            </a:r>
          </a:p>
          <a:p>
            <a:r>
              <a:rPr lang="en-US" dirty="0" smtClean="0"/>
              <a:t>What is one summer activity you are looking forward to?</a:t>
            </a:r>
            <a:endParaRPr lang="en-US" dirty="0"/>
          </a:p>
        </p:txBody>
      </p:sp>
    </p:spTree>
    <p:extLst>
      <p:ext uri="{BB962C8B-B14F-4D97-AF65-F5344CB8AC3E}">
        <p14:creationId xmlns:p14="http://schemas.microsoft.com/office/powerpoint/2010/main" val="274839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259645"/>
            <a:ext cx="10571998" cy="1377244"/>
          </a:xfrm>
        </p:spPr>
        <p:txBody>
          <a:bodyPr/>
          <a:lstStyle/>
          <a:p>
            <a:r>
              <a:rPr lang="en-US" dirty="0" smtClean="0"/>
              <a:t>Getting back to normal – “living in a post-COVID world” </a:t>
            </a:r>
            <a:endParaRPr lang="en-US" dirty="0"/>
          </a:p>
        </p:txBody>
      </p:sp>
      <p:pic>
        <p:nvPicPr>
          <p:cNvPr id="2052" name="Picture 4" descr="Why I Hate the Term “New Normal” | Destinations Internationa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0000" y="2257776"/>
            <a:ext cx="6186311" cy="377048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834489" y="2573867"/>
            <a:ext cx="3239911" cy="2554545"/>
          </a:xfrm>
          <a:prstGeom prst="rect">
            <a:avLst/>
          </a:prstGeom>
          <a:noFill/>
        </p:spPr>
        <p:txBody>
          <a:bodyPr wrap="square" rtlCol="0">
            <a:spAutoFit/>
          </a:bodyPr>
          <a:lstStyle/>
          <a:p>
            <a:pPr algn="ctr"/>
            <a:r>
              <a:rPr lang="en-US" sz="3200" dirty="0" smtClean="0"/>
              <a:t>What does your “new normal” look like at your site?</a:t>
            </a:r>
            <a:endParaRPr lang="en-US" sz="3200" dirty="0"/>
          </a:p>
        </p:txBody>
      </p:sp>
    </p:spTree>
    <p:extLst>
      <p:ext uri="{BB962C8B-B14F-4D97-AF65-F5344CB8AC3E}">
        <p14:creationId xmlns:p14="http://schemas.microsoft.com/office/powerpoint/2010/main" val="3899877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smtClean="0"/>
              <a:t>Collection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Never fear! We put together a template for you that can be found here: </a:t>
            </a:r>
            <a:r>
              <a:rPr lang="en-US" dirty="0">
                <a:hlinkClick r:id="rId2"/>
              </a:rPr>
              <a:t>https://</a:t>
            </a:r>
            <a:r>
              <a:rPr lang="en-US" dirty="0" smtClean="0">
                <a:hlinkClick r:id="rId2"/>
              </a:rPr>
              <a:t>www.iowa21cclc.com/grant-info</a:t>
            </a:r>
            <a:endParaRPr lang="en-US" dirty="0" smtClean="0"/>
          </a:p>
          <a:p>
            <a:pPr lvl="1"/>
            <a:r>
              <a:rPr lang="en-US" dirty="0" smtClean="0"/>
              <a:t>“New” template coming soon for the new GPRA and tracking needs</a:t>
            </a:r>
            <a:endParaRPr lang="en-US" dirty="0" smtClean="0"/>
          </a:p>
          <a:p>
            <a:r>
              <a:rPr lang="en-US" dirty="0" smtClean="0"/>
              <a:t>Normally during the summer months sites can expect to collect the following data:</a:t>
            </a:r>
          </a:p>
          <a:p>
            <a:pPr lvl="1"/>
            <a:r>
              <a:rPr lang="en-US" dirty="0" smtClean="0"/>
              <a:t>Attendance</a:t>
            </a:r>
          </a:p>
          <a:p>
            <a:pPr lvl="1"/>
            <a:r>
              <a:rPr lang="en-US" dirty="0" smtClean="0"/>
              <a:t>School/site/center</a:t>
            </a:r>
          </a:p>
          <a:p>
            <a:pPr lvl="1"/>
            <a:r>
              <a:rPr lang="en-US" dirty="0" smtClean="0"/>
              <a:t>Grade – use the grade they just completed</a:t>
            </a:r>
          </a:p>
          <a:p>
            <a:pPr lvl="1"/>
            <a:r>
              <a:rPr lang="en-US" dirty="0" smtClean="0"/>
              <a:t>Demographic data: gender, age, race, ethnicity</a:t>
            </a:r>
          </a:p>
          <a:p>
            <a:pPr lvl="1"/>
            <a:r>
              <a:rPr lang="en-US" dirty="0" smtClean="0"/>
              <a:t>Students FRPL status</a:t>
            </a:r>
          </a:p>
          <a:p>
            <a:pPr lvl="1"/>
            <a:r>
              <a:rPr lang="en-US" dirty="0" smtClean="0"/>
              <a:t>Is this student an LEP or Special Needs learner</a:t>
            </a:r>
          </a:p>
          <a:p>
            <a:pPr lvl="1"/>
            <a:endParaRPr lang="en-US" dirty="0"/>
          </a:p>
        </p:txBody>
      </p:sp>
    </p:spTree>
    <p:extLst>
      <p:ext uri="{BB962C8B-B14F-4D97-AF65-F5344CB8AC3E}">
        <p14:creationId xmlns:p14="http://schemas.microsoft.com/office/powerpoint/2010/main" val="494425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smtClean="0"/>
              <a:t>Collection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Sites should also expect to track:</a:t>
            </a:r>
          </a:p>
          <a:p>
            <a:pPr lvl="1"/>
            <a:r>
              <a:rPr lang="en-US" dirty="0"/>
              <a:t>Program offerings in the following categories</a:t>
            </a:r>
            <a:r>
              <a:rPr lang="en-US" dirty="0" smtClean="0"/>
              <a:t>: STEM, Literacy, Tutoring, Homework help, ELL Supports, Entrepreneurship, Art &amp; Music, Physical Activity, Community or Service Learning,  Mentoring, Drug Prevention, Counseling, Violence Prevention, Truancy Prevention, and Youth Leadership</a:t>
            </a:r>
            <a:endParaRPr lang="en-US" dirty="0"/>
          </a:p>
          <a:p>
            <a:pPr lvl="1"/>
            <a:r>
              <a:rPr lang="en-US" dirty="0"/>
              <a:t>How many times those programs were offered using these choices</a:t>
            </a:r>
            <a:r>
              <a:rPr lang="en-US" dirty="0" smtClean="0"/>
              <a:t>: weekly, monthly, term and then additional dependent upon that choice (ex. monthly: twice per month or weekly: 3 times per week)</a:t>
            </a:r>
            <a:endParaRPr lang="en-US" dirty="0"/>
          </a:p>
          <a:p>
            <a:pPr lvl="1"/>
            <a:r>
              <a:rPr lang="en-US" dirty="0"/>
              <a:t>How long those programs lasted using these choices: </a:t>
            </a:r>
            <a:r>
              <a:rPr lang="en-US" dirty="0" smtClean="0"/>
              <a:t>less than an hour, 1-2 hours, 3-4 hours, more than 4 hours</a:t>
            </a:r>
          </a:p>
          <a:p>
            <a:pPr lvl="1"/>
            <a:r>
              <a:rPr lang="en-US" dirty="0" smtClean="0"/>
              <a:t>How many youth participated.  This is also broken down by groups: less than 5, 5-10, 11-20, etc.</a:t>
            </a:r>
          </a:p>
          <a:p>
            <a:pPr lvl="1"/>
            <a:r>
              <a:rPr lang="en-US" dirty="0" smtClean="0"/>
              <a:t>Is the program part of a College and Career Readiness plan</a:t>
            </a:r>
            <a:endParaRPr lang="en-US" dirty="0"/>
          </a:p>
          <a:p>
            <a:r>
              <a:rPr lang="en-US" dirty="0" smtClean="0"/>
              <a:t>Staffing patterns: how many administrators, paid staff, college students, community members/volunteers, etc. </a:t>
            </a:r>
          </a:p>
          <a:p>
            <a:pPr marL="0" indent="0">
              <a:buNone/>
            </a:pPr>
            <a:endParaRPr lang="en-US" dirty="0" smtClean="0"/>
          </a:p>
        </p:txBody>
      </p:sp>
    </p:spTree>
    <p:extLst>
      <p:ext uri="{BB962C8B-B14F-4D97-AF65-F5344CB8AC3E}">
        <p14:creationId xmlns:p14="http://schemas.microsoft.com/office/powerpoint/2010/main" val="253447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smtClean="0"/>
              <a:t>Collection</a:t>
            </a:r>
            <a:endParaRPr lang="en-US" dirty="0"/>
          </a:p>
        </p:txBody>
      </p:sp>
      <p:sp>
        <p:nvSpPr>
          <p:cNvPr id="3" name="Content Placeholder 2"/>
          <p:cNvSpPr>
            <a:spLocks noGrp="1"/>
          </p:cNvSpPr>
          <p:nvPr>
            <p:ph idx="1"/>
          </p:nvPr>
        </p:nvSpPr>
        <p:spPr/>
        <p:txBody>
          <a:bodyPr/>
          <a:lstStyle/>
          <a:p>
            <a:r>
              <a:rPr lang="en-US" dirty="0" smtClean="0"/>
              <a:t>Outcomes </a:t>
            </a:r>
          </a:p>
          <a:p>
            <a:pPr lvl="1"/>
            <a:r>
              <a:rPr lang="en-US" dirty="0" smtClean="0"/>
              <a:t>State Assessment Data – proficiency data</a:t>
            </a:r>
          </a:p>
          <a:p>
            <a:pPr lvl="1"/>
            <a:r>
              <a:rPr lang="en-US" dirty="0" smtClean="0"/>
              <a:t>Teacher Survey Data – behavioral data</a:t>
            </a:r>
          </a:p>
          <a:p>
            <a:pPr lvl="1"/>
            <a:r>
              <a:rPr lang="en-US" dirty="0" smtClean="0"/>
              <a:t>Grades from Fall to Spring – needed improvement/improved </a:t>
            </a:r>
            <a:endParaRPr lang="en-US" dirty="0" smtClean="0"/>
          </a:p>
          <a:p>
            <a:pPr marL="457200" lvl="1" indent="0">
              <a:buNone/>
            </a:pPr>
            <a:endParaRPr lang="en-US" dirty="0"/>
          </a:p>
          <a:p>
            <a:pPr marL="457200" lvl="1" indent="0">
              <a:buNone/>
            </a:pPr>
            <a:r>
              <a:rPr lang="en-US" sz="2800" dirty="0" smtClean="0"/>
              <a:t>YOUR LOCAL OBJECTIVES NEED TO BE TRACKED TOO!</a:t>
            </a:r>
            <a:endParaRPr lang="en-US" sz="2800" dirty="0"/>
          </a:p>
        </p:txBody>
      </p:sp>
    </p:spTree>
    <p:extLst>
      <p:ext uri="{BB962C8B-B14F-4D97-AF65-F5344CB8AC3E}">
        <p14:creationId xmlns:p14="http://schemas.microsoft.com/office/powerpoint/2010/main" val="292333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During the summer, sites are still expected to incorporate academics into the daily program routine.  However, the approach may be a bit more relaxed.  Examples of this include:</a:t>
            </a:r>
          </a:p>
          <a:p>
            <a:pPr lvl="1"/>
            <a:r>
              <a:rPr lang="en-US" dirty="0" smtClean="0"/>
              <a:t>Many more outdoor educational activities like gardening or nature exploration</a:t>
            </a:r>
          </a:p>
          <a:p>
            <a:pPr lvl="1"/>
            <a:r>
              <a:rPr lang="en-US" dirty="0" smtClean="0"/>
              <a:t>Field trips that can include academic prep and components: zoo, park, museums, etc.</a:t>
            </a:r>
          </a:p>
          <a:p>
            <a:pPr lvl="1"/>
            <a:r>
              <a:rPr lang="en-US" dirty="0" smtClean="0"/>
              <a:t>Physical games that may include an educational component: spelling word basketball, site word kickball, etc.</a:t>
            </a:r>
          </a:p>
          <a:p>
            <a:pPr lvl="1"/>
            <a:r>
              <a:rPr lang="en-US" dirty="0" smtClean="0"/>
              <a:t>Lots of STEM</a:t>
            </a:r>
            <a:r>
              <a:rPr lang="en-US" dirty="0" smtClean="0"/>
              <a:t>!</a:t>
            </a:r>
          </a:p>
          <a:p>
            <a:pPr lvl="1"/>
            <a:r>
              <a:rPr lang="en-US" dirty="0" smtClean="0"/>
              <a:t>Social Emotional Learning</a:t>
            </a:r>
            <a:endParaRPr lang="en-US" dirty="0"/>
          </a:p>
        </p:txBody>
      </p:sp>
    </p:spTree>
    <p:extLst>
      <p:ext uri="{BB962C8B-B14F-4D97-AF65-F5344CB8AC3E}">
        <p14:creationId xmlns:p14="http://schemas.microsoft.com/office/powerpoint/2010/main" val="2177691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246145"/>
          </a:xfrm>
        </p:spPr>
        <p:txBody>
          <a:bodyPr/>
          <a:lstStyle/>
          <a:p>
            <a:r>
              <a:rPr lang="en-US" dirty="0" smtClean="0"/>
              <a:t>What are you doing at your sites this summer?</a:t>
            </a:r>
            <a:endParaRPr lang="en-US" dirty="0"/>
          </a:p>
        </p:txBody>
      </p:sp>
      <p:pic>
        <p:nvPicPr>
          <p:cNvPr id="3074" name="Picture 2" descr="10 Rules to Keep Kids Active | ACTIVEkid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2150" y="2019211"/>
            <a:ext cx="5524500" cy="35242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uild Summer Reading Lists - Lex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2533" y="4244622"/>
            <a:ext cx="6197601" cy="2156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709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a:t>
            </a:r>
            <a:r>
              <a:rPr lang="en-US" dirty="0" smtClean="0"/>
              <a:t>Hours</a:t>
            </a:r>
            <a:endParaRPr lang="en-US" dirty="0"/>
          </a:p>
        </p:txBody>
      </p:sp>
      <p:sp>
        <p:nvSpPr>
          <p:cNvPr id="3" name="Content Placeholder 2"/>
          <p:cNvSpPr>
            <a:spLocks noGrp="1"/>
          </p:cNvSpPr>
          <p:nvPr>
            <p:ph idx="1"/>
          </p:nvPr>
        </p:nvSpPr>
        <p:spPr/>
        <p:txBody>
          <a:bodyPr/>
          <a:lstStyle/>
          <a:p>
            <a:r>
              <a:rPr lang="en-US" dirty="0" smtClean="0"/>
              <a:t>During normal operation, sites are required to meet for 30 days in the summer months.  We encourage sites to schedule more than 30 days (ex. 35) to ensure that this expectation is met.  While cancellations due to weather are less common in the summer, they do happen and it’s better to be safe than sorry.</a:t>
            </a:r>
            <a:endParaRPr lang="en-US" dirty="0"/>
          </a:p>
        </p:txBody>
      </p:sp>
    </p:spTree>
    <p:extLst>
      <p:ext uri="{BB962C8B-B14F-4D97-AF65-F5344CB8AC3E}">
        <p14:creationId xmlns:p14="http://schemas.microsoft.com/office/powerpoint/2010/main" val="11093089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405</TotalTime>
  <Words>600</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2</vt:lpstr>
      <vt:lpstr>Quotable</vt:lpstr>
      <vt:lpstr>New Grantee/Staff Transition Committee: Gearing Up for Summer</vt:lpstr>
      <vt:lpstr>Attendance and Roll Call</vt:lpstr>
      <vt:lpstr>Getting back to normal – “living in a post-COVID world” </vt:lpstr>
      <vt:lpstr>Data Collection</vt:lpstr>
      <vt:lpstr>Data Collection</vt:lpstr>
      <vt:lpstr>Data Collection</vt:lpstr>
      <vt:lpstr>Activities</vt:lpstr>
      <vt:lpstr>What are you doing at your sites this summer?</vt:lpstr>
      <vt:lpstr>Program Hours</vt:lpstr>
      <vt:lpstr>Virtual Resources </vt:lpstr>
      <vt:lpstr>Questions or Comments?</vt:lpstr>
      <vt:lpstr>Thank you and Good Luck!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Grantee/Staff Transition Committee: Gearing Up for Summer</dc:title>
  <dc:creator>Crystal Hall</dc:creator>
  <cp:lastModifiedBy>Crystal Hall</cp:lastModifiedBy>
  <cp:revision>12</cp:revision>
  <dcterms:created xsi:type="dcterms:W3CDTF">2020-05-19T14:24:07Z</dcterms:created>
  <dcterms:modified xsi:type="dcterms:W3CDTF">2021-06-14T13:37:33Z</dcterms:modified>
</cp:coreProperties>
</file>