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62" r:id="rId3"/>
    <p:sldId id="257" r:id="rId4"/>
    <p:sldId id="264" r:id="rId5"/>
    <p:sldId id="265" r:id="rId6"/>
    <p:sldId id="266" r:id="rId7"/>
    <p:sldId id="259" r:id="rId8"/>
    <p:sldId id="260" r:id="rId9"/>
    <p:sldId id="258" r:id="rId10"/>
    <p:sldId id="263" r:id="rId11"/>
    <p:sldId id="261"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5868" autoAdjust="0"/>
  </p:normalViewPr>
  <p:slideViewPr>
    <p:cSldViewPr snapToGrid="0">
      <p:cViewPr varScale="1">
        <p:scale>
          <a:sx n="64" d="100"/>
          <a:sy n="64" d="100"/>
        </p:scale>
        <p:origin x="15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7850A-60FC-4202-BA92-AB92571E87F6}"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E8D6A-07D8-4E61-A24C-BF3C6E6B7D88}" type="slidenum">
              <a:rPr lang="en-US" smtClean="0"/>
              <a:t>‹#›</a:t>
            </a:fld>
            <a:endParaRPr lang="en-US"/>
          </a:p>
        </p:txBody>
      </p:sp>
    </p:spTree>
    <p:extLst>
      <p:ext uri="{BB962C8B-B14F-4D97-AF65-F5344CB8AC3E}">
        <p14:creationId xmlns:p14="http://schemas.microsoft.com/office/powerpoint/2010/main" val="44650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earch-institute.org/developmental-relationships/learning-developmental-relationship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iowaafterschoolalliance.org/quali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owaafterschoolalliance.org/afterschool-in-a-bo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aweb.org/naa-events/afterschool-professionals-appreciation-wee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Populate</a:t>
            </a:r>
            <a:r>
              <a:rPr lang="en-US" baseline="0" dirty="0" smtClean="0"/>
              <a:t> </a:t>
            </a:r>
            <a:r>
              <a:rPr lang="en-US" baseline="0" dirty="0" err="1" smtClean="0"/>
              <a:t>Jamboard</a:t>
            </a:r>
            <a:r>
              <a:rPr lang="en-US" baseline="0" dirty="0" smtClean="0"/>
              <a:t> with these questions</a:t>
            </a:r>
          </a:p>
          <a:p>
            <a:r>
              <a:rPr lang="en-US" baseline="0" dirty="0" smtClean="0"/>
              <a:t>Link: https://jamboard.google.com/d/1gABEY7mGXW_s5qEbva7HJxuDuzFN4AjX1LC2k2K5TnA/edit?usp=sharing </a:t>
            </a:r>
          </a:p>
          <a:p>
            <a:r>
              <a:rPr lang="en-US" baseline="0" dirty="0" smtClean="0"/>
              <a:t>Make sure to give a demonstration on how to use </a:t>
            </a:r>
            <a:r>
              <a:rPr lang="en-US" baseline="0" dirty="0" err="1" smtClean="0"/>
              <a:t>Jamboard</a:t>
            </a:r>
            <a:endParaRPr lang="en-US" dirty="0" smtClean="0"/>
          </a:p>
          <a:p>
            <a:r>
              <a:rPr lang="en-US" dirty="0" smtClean="0"/>
              <a:t>To </a:t>
            </a:r>
            <a:r>
              <a:rPr lang="en-US" dirty="0" smtClean="0"/>
              <a:t>build into </a:t>
            </a:r>
            <a:r>
              <a:rPr lang="en-US" dirty="0" err="1" smtClean="0"/>
              <a:t>Jamboard</a:t>
            </a:r>
            <a:r>
              <a:rPr lang="en-US" dirty="0" smtClean="0"/>
              <a:t>:</a:t>
            </a:r>
            <a:endParaRPr lang="en-US" dirty="0" smtClean="0"/>
          </a:p>
          <a:p>
            <a:pPr lvl="1"/>
            <a:r>
              <a:rPr lang="en-US" dirty="0" smtClean="0"/>
              <a:t>When I think of my current staff, I feel</a:t>
            </a:r>
            <a:r>
              <a:rPr lang="en-US" dirty="0" smtClean="0"/>
              <a:t>: Ex: Pumped!</a:t>
            </a:r>
            <a:r>
              <a:rPr lang="en-US" baseline="0" dirty="0" smtClean="0"/>
              <a:t> I have a great staff, I have some good ones and ones that need some work, My staff is not my dream-team right now, I need to hire.</a:t>
            </a:r>
            <a:endParaRPr lang="en-US" dirty="0" smtClean="0"/>
          </a:p>
          <a:p>
            <a:pPr lvl="1"/>
            <a:r>
              <a:rPr lang="en-US" dirty="0" smtClean="0"/>
              <a:t>One of my staff’s greatest strengths is</a:t>
            </a:r>
            <a:r>
              <a:rPr lang="en-US" dirty="0" smtClean="0"/>
              <a:t>: </a:t>
            </a:r>
            <a:endParaRPr lang="en-US" dirty="0" smtClean="0"/>
          </a:p>
          <a:p>
            <a:pPr lvl="1"/>
            <a:r>
              <a:rPr lang="en-US" dirty="0" smtClean="0"/>
              <a:t>One challenge that my staff gives me is: </a:t>
            </a:r>
          </a:p>
          <a:p>
            <a:pPr lvl="1"/>
            <a:r>
              <a:rPr lang="en-US" dirty="0" smtClean="0"/>
              <a:t>Is your sites currently full-staffed, partially staffed, under staffed</a:t>
            </a:r>
            <a:r>
              <a:rPr lang="en-US" dirty="0" smtClean="0"/>
              <a:t>? – Put this in the chat?</a:t>
            </a:r>
            <a:endParaRPr lang="en-US" dirty="0" smtClean="0"/>
          </a:p>
          <a:p>
            <a:pPr lvl="1"/>
            <a:r>
              <a:rPr lang="en-US" dirty="0" smtClean="0"/>
              <a:t>What are a few characteristics of your “ideal” staff person?</a:t>
            </a:r>
          </a:p>
          <a:p>
            <a:endParaRPr lang="en-US" dirty="0"/>
          </a:p>
        </p:txBody>
      </p:sp>
      <p:sp>
        <p:nvSpPr>
          <p:cNvPr id="4" name="Slide Number Placeholder 3"/>
          <p:cNvSpPr>
            <a:spLocks noGrp="1"/>
          </p:cNvSpPr>
          <p:nvPr>
            <p:ph type="sldNum" sz="quarter" idx="10"/>
          </p:nvPr>
        </p:nvSpPr>
        <p:spPr/>
        <p:txBody>
          <a:bodyPr/>
          <a:lstStyle/>
          <a:p>
            <a:fld id="{BA7E8D6A-07D8-4E61-A24C-BF3C6E6B7D88}" type="slidenum">
              <a:rPr lang="en-US" smtClean="0"/>
              <a:t>2</a:t>
            </a:fld>
            <a:endParaRPr lang="en-US"/>
          </a:p>
        </p:txBody>
      </p:sp>
    </p:spTree>
    <p:extLst>
      <p:ext uri="{BB962C8B-B14F-4D97-AF65-F5344CB8AC3E}">
        <p14:creationId xmlns:p14="http://schemas.microsoft.com/office/powerpoint/2010/main" val="282224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word</a:t>
            </a:r>
            <a:r>
              <a:rPr lang="en-US" baseline="0" dirty="0" smtClean="0"/>
              <a:t> cloud is from a previous training in which managers were asked to list all the words that came to mind when they were working with their current staff. You can see that there are plenty of positives – need, good, friends, family; some that are negative – struggle, late; and some that could go both ways – without? Retire? The one that strikes me most is “human,” because it’s really this that drives home this point. We are humans in a job that requires us to be very, very human. We will be asked to deal with lots of emotions, headaches, heartaches, successes, challenges, triumphs, heartbreaks, you name it! And because many of you spend multiple hours per day with your staff, your interactions with them can feel like a family full of love as well as a hitting a rut.</a:t>
            </a:r>
            <a:endParaRPr lang="en-US" dirty="0"/>
          </a:p>
        </p:txBody>
      </p:sp>
      <p:sp>
        <p:nvSpPr>
          <p:cNvPr id="4" name="Slide Number Placeholder 3"/>
          <p:cNvSpPr>
            <a:spLocks noGrp="1"/>
          </p:cNvSpPr>
          <p:nvPr>
            <p:ph type="sldNum" sz="quarter" idx="10"/>
          </p:nvPr>
        </p:nvSpPr>
        <p:spPr/>
        <p:txBody>
          <a:bodyPr/>
          <a:lstStyle/>
          <a:p>
            <a:fld id="{BA7E8D6A-07D8-4E61-A24C-BF3C6E6B7D88}" type="slidenum">
              <a:rPr lang="en-US" smtClean="0"/>
              <a:t>3</a:t>
            </a:fld>
            <a:endParaRPr lang="en-US"/>
          </a:p>
        </p:txBody>
      </p:sp>
    </p:spTree>
    <p:extLst>
      <p:ext uri="{BB962C8B-B14F-4D97-AF65-F5344CB8AC3E}">
        <p14:creationId xmlns:p14="http://schemas.microsoft.com/office/powerpoint/2010/main" val="222358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Cue up this website:</a:t>
            </a:r>
            <a:r>
              <a:rPr lang="en-US" baseline="0" dirty="0" smtClean="0"/>
              <a:t> </a:t>
            </a:r>
            <a:r>
              <a:rPr lang="en-US" dirty="0" smtClean="0">
                <a:hlinkClick r:id="rId3"/>
              </a:rPr>
              <a:t>https://www.search-institute.org/developmental-relationships/learning-developmental-relationships/</a:t>
            </a:r>
            <a:r>
              <a:rPr lang="en-US" dirty="0" smtClean="0"/>
              <a:t> </a:t>
            </a:r>
            <a:r>
              <a:rPr lang="en-US" baseline="0" dirty="0" smtClean="0"/>
              <a:t>and </a:t>
            </a:r>
            <a:r>
              <a:rPr lang="en-US" dirty="0" smtClean="0">
                <a:hlinkClick r:id="rId4"/>
              </a:rPr>
              <a:t>https://www.iowaafterschoolalliance.org/quality</a:t>
            </a:r>
            <a:r>
              <a:rPr lang="en-US" dirty="0" smtClean="0"/>
              <a:t> </a:t>
            </a:r>
          </a:p>
          <a:p>
            <a:r>
              <a:rPr lang="en-US" dirty="0" smtClean="0"/>
              <a:t>Let’s take a moment to see what the Search Institute has to say about why forming relationships between</a:t>
            </a:r>
            <a:r>
              <a:rPr lang="en-US" baseline="0" dirty="0" smtClean="0"/>
              <a:t> staff and youth is important. </a:t>
            </a:r>
          </a:p>
          <a:p>
            <a:r>
              <a:rPr lang="en-US" baseline="0" dirty="0" smtClean="0"/>
              <a:t>Also, the IAA identifies that staff-student relationships are an important piece of any quality program and can be found in the quality standards document. </a:t>
            </a:r>
          </a:p>
          <a:p>
            <a:endParaRPr lang="en-US" dirty="0"/>
          </a:p>
        </p:txBody>
      </p:sp>
      <p:sp>
        <p:nvSpPr>
          <p:cNvPr id="4" name="Slide Number Placeholder 3"/>
          <p:cNvSpPr>
            <a:spLocks noGrp="1"/>
          </p:cNvSpPr>
          <p:nvPr>
            <p:ph type="sldNum" sz="quarter" idx="10"/>
          </p:nvPr>
        </p:nvSpPr>
        <p:spPr/>
        <p:txBody>
          <a:bodyPr/>
          <a:lstStyle/>
          <a:p>
            <a:fld id="{BA7E8D6A-07D8-4E61-A24C-BF3C6E6B7D88}" type="slidenum">
              <a:rPr lang="en-US" smtClean="0"/>
              <a:t>4</a:t>
            </a:fld>
            <a:endParaRPr lang="en-US"/>
          </a:p>
        </p:txBody>
      </p:sp>
    </p:spTree>
    <p:extLst>
      <p:ext uri="{BB962C8B-B14F-4D97-AF65-F5344CB8AC3E}">
        <p14:creationId xmlns:p14="http://schemas.microsoft.com/office/powerpoint/2010/main" val="2026237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information was taken from a slide</a:t>
            </a:r>
            <a:r>
              <a:rPr lang="en-US" baseline="0" dirty="0" smtClean="0"/>
              <a:t> presented to the New Grantee-Staff Transition Committee in the spring of 2020. Dau Jok was the presenter. </a:t>
            </a:r>
          </a:p>
          <a:p>
            <a:endParaRPr lang="en-US" baseline="0" dirty="0" smtClean="0"/>
          </a:p>
          <a:p>
            <a:r>
              <a:rPr lang="en-US" baseline="0" dirty="0" smtClean="0"/>
              <a:t>I’d like to encourage you to use the worksheet template that I just dropped into the chat to jot down your responses to these characteristics so you can readily think about your staffing needs and how they meet your school or site’s goals. </a:t>
            </a:r>
            <a:endParaRPr lang="en-US" dirty="0"/>
          </a:p>
        </p:txBody>
      </p:sp>
      <p:sp>
        <p:nvSpPr>
          <p:cNvPr id="4" name="Slide Number Placeholder 3"/>
          <p:cNvSpPr>
            <a:spLocks noGrp="1"/>
          </p:cNvSpPr>
          <p:nvPr>
            <p:ph type="sldNum" sz="quarter" idx="10"/>
          </p:nvPr>
        </p:nvSpPr>
        <p:spPr/>
        <p:txBody>
          <a:bodyPr/>
          <a:lstStyle/>
          <a:p>
            <a:fld id="{BA7E8D6A-07D8-4E61-A24C-BF3C6E6B7D88}" type="slidenum">
              <a:rPr lang="en-US" smtClean="0"/>
              <a:t>5</a:t>
            </a:fld>
            <a:endParaRPr lang="en-US"/>
          </a:p>
        </p:txBody>
      </p:sp>
    </p:spTree>
    <p:extLst>
      <p:ext uri="{BB962C8B-B14F-4D97-AF65-F5344CB8AC3E}">
        <p14:creationId xmlns:p14="http://schemas.microsoft.com/office/powerpoint/2010/main" val="4816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Cue up this website and</a:t>
            </a:r>
            <a:r>
              <a:rPr lang="en-US" baseline="0" dirty="0" smtClean="0"/>
              <a:t> have the PDF of the section ready to go. PDF is saved to your desktop.</a:t>
            </a:r>
          </a:p>
          <a:p>
            <a:endParaRPr lang="en-US" baseline="0" dirty="0" smtClean="0"/>
          </a:p>
          <a:p>
            <a:r>
              <a:rPr lang="en-US" dirty="0" smtClean="0">
                <a:hlinkClick r:id="rId3"/>
              </a:rPr>
              <a:t>https://www.iowaafterschoolalliance.org/afterschool-in-a-box</a:t>
            </a:r>
            <a:endParaRPr lang="en-US" dirty="0" smtClean="0"/>
          </a:p>
          <a:p>
            <a:endParaRPr lang="en-US" dirty="0" smtClean="0"/>
          </a:p>
          <a:p>
            <a:r>
              <a:rPr lang="en-US" dirty="0" smtClean="0"/>
              <a:t>Be sure</a:t>
            </a:r>
            <a:r>
              <a:rPr lang="en-US" baseline="0" dirty="0" smtClean="0"/>
              <a:t> to demonstrate how to navigate the document. </a:t>
            </a:r>
            <a:endParaRPr lang="en-US" dirty="0"/>
          </a:p>
        </p:txBody>
      </p:sp>
      <p:sp>
        <p:nvSpPr>
          <p:cNvPr id="4" name="Slide Number Placeholder 3"/>
          <p:cNvSpPr>
            <a:spLocks noGrp="1"/>
          </p:cNvSpPr>
          <p:nvPr>
            <p:ph type="sldNum" sz="quarter" idx="10"/>
          </p:nvPr>
        </p:nvSpPr>
        <p:spPr/>
        <p:txBody>
          <a:bodyPr/>
          <a:lstStyle/>
          <a:p>
            <a:fld id="{BA7E8D6A-07D8-4E61-A24C-BF3C6E6B7D88}" type="slidenum">
              <a:rPr lang="en-US" smtClean="0"/>
              <a:t>7</a:t>
            </a:fld>
            <a:endParaRPr lang="en-US"/>
          </a:p>
        </p:txBody>
      </p:sp>
    </p:spTree>
    <p:extLst>
      <p:ext uri="{BB962C8B-B14F-4D97-AF65-F5344CB8AC3E}">
        <p14:creationId xmlns:p14="http://schemas.microsoft.com/office/powerpoint/2010/main" val="294543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point out what is included</a:t>
            </a:r>
            <a:r>
              <a:rPr lang="en-US" baseline="0" dirty="0" smtClean="0"/>
              <a:t> in this section demonstrating how they can find the supporting materials. Focus on Retention on page two. Read from the bulleted suggestions and take comments from the group.</a:t>
            </a:r>
            <a:endParaRPr lang="en-US" dirty="0"/>
          </a:p>
        </p:txBody>
      </p:sp>
      <p:sp>
        <p:nvSpPr>
          <p:cNvPr id="4" name="Slide Number Placeholder 3"/>
          <p:cNvSpPr>
            <a:spLocks noGrp="1"/>
          </p:cNvSpPr>
          <p:nvPr>
            <p:ph type="sldNum" sz="quarter" idx="10"/>
          </p:nvPr>
        </p:nvSpPr>
        <p:spPr/>
        <p:txBody>
          <a:bodyPr/>
          <a:lstStyle/>
          <a:p>
            <a:fld id="{BA7E8D6A-07D8-4E61-A24C-BF3C6E6B7D88}" type="slidenum">
              <a:rPr lang="en-US" smtClean="0"/>
              <a:t>8</a:t>
            </a:fld>
            <a:endParaRPr lang="en-US"/>
          </a:p>
        </p:txBody>
      </p:sp>
    </p:spTree>
    <p:extLst>
      <p:ext uri="{BB962C8B-B14F-4D97-AF65-F5344CB8AC3E}">
        <p14:creationId xmlns:p14="http://schemas.microsoft.com/office/powerpoint/2010/main" val="16166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for silent reflection, chat box, unmute, etc. </a:t>
            </a:r>
            <a:endParaRPr lang="en-US" dirty="0"/>
          </a:p>
        </p:txBody>
      </p:sp>
      <p:sp>
        <p:nvSpPr>
          <p:cNvPr id="4" name="Slide Number Placeholder 3"/>
          <p:cNvSpPr>
            <a:spLocks noGrp="1"/>
          </p:cNvSpPr>
          <p:nvPr>
            <p:ph type="sldNum" sz="quarter" idx="10"/>
          </p:nvPr>
        </p:nvSpPr>
        <p:spPr/>
        <p:txBody>
          <a:bodyPr/>
          <a:lstStyle/>
          <a:p>
            <a:fld id="{BA7E8D6A-07D8-4E61-A24C-BF3C6E6B7D88}" type="slidenum">
              <a:rPr lang="en-US" smtClean="0"/>
              <a:t>10</a:t>
            </a:fld>
            <a:endParaRPr lang="en-US"/>
          </a:p>
        </p:txBody>
      </p:sp>
    </p:spTree>
    <p:extLst>
      <p:ext uri="{BB962C8B-B14F-4D97-AF65-F5344CB8AC3E}">
        <p14:creationId xmlns:p14="http://schemas.microsoft.com/office/powerpoint/2010/main" val="31448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Cue up this website: </a:t>
            </a:r>
            <a:r>
              <a:rPr lang="en-US" dirty="0" smtClean="0">
                <a:hlinkClick r:id="rId3"/>
              </a:rPr>
              <a:t>https://naaweb.org/naa-events/afterschool-professionals-appreciation-week</a:t>
            </a:r>
            <a:endParaRPr lang="en-US" dirty="0" smtClean="0"/>
          </a:p>
          <a:p>
            <a:endParaRPr lang="en-US" dirty="0" smtClean="0"/>
          </a:p>
          <a:p>
            <a:r>
              <a:rPr lang="en-US" dirty="0" smtClean="0"/>
              <a:t>Be sure to ask Emilee</a:t>
            </a:r>
            <a:r>
              <a:rPr lang="en-US" baseline="0" dirty="0" smtClean="0"/>
              <a:t> if there are other social media thoughts or events to promote here.</a:t>
            </a:r>
            <a:endParaRPr lang="en-US" dirty="0"/>
          </a:p>
        </p:txBody>
      </p:sp>
      <p:sp>
        <p:nvSpPr>
          <p:cNvPr id="4" name="Slide Number Placeholder 3"/>
          <p:cNvSpPr>
            <a:spLocks noGrp="1"/>
          </p:cNvSpPr>
          <p:nvPr>
            <p:ph type="sldNum" sz="quarter" idx="10"/>
          </p:nvPr>
        </p:nvSpPr>
        <p:spPr/>
        <p:txBody>
          <a:bodyPr/>
          <a:lstStyle/>
          <a:p>
            <a:fld id="{BA7E8D6A-07D8-4E61-A24C-BF3C6E6B7D88}" type="slidenum">
              <a:rPr lang="en-US" smtClean="0"/>
              <a:t>11</a:t>
            </a:fld>
            <a:endParaRPr lang="en-US"/>
          </a:p>
        </p:txBody>
      </p:sp>
    </p:spTree>
    <p:extLst>
      <p:ext uri="{BB962C8B-B14F-4D97-AF65-F5344CB8AC3E}">
        <p14:creationId xmlns:p14="http://schemas.microsoft.com/office/powerpoint/2010/main" val="3221463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aaweb.org/naa-events/afterschool-professionals-appreciation-wee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samuelson@sppg.com" TargetMode="External"/><Relationship Id="rId2" Type="http://schemas.openxmlformats.org/officeDocument/2006/relationships/hyperlink" Target="mailto:chall@sppg.com" TargetMode="External"/><Relationship Id="rId1" Type="http://schemas.openxmlformats.org/officeDocument/2006/relationships/slideLayout" Target="../slideLayouts/slideLayout2.xml"/><Relationship Id="rId4" Type="http://schemas.openxmlformats.org/officeDocument/2006/relationships/hyperlink" Target="mailto:eharris@sppg.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jamboard.google.com/d/1gABEY7mGXW_s5qEbva7HJxuDuzFN4AjX1LC2k2K5TnA/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earch-institute.org/developmental-relationships/learning-developmental-relationship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iowaafterschoolalliance.org/qualit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wuo13FrNX6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owaafterschoolalliance.org/afterschool-in-a-bo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639713"/>
          </a:xfrm>
        </p:spPr>
        <p:txBody>
          <a:bodyPr/>
          <a:lstStyle/>
          <a:p>
            <a:r>
              <a:rPr lang="en-US" sz="3600" dirty="0" smtClean="0"/>
              <a:t>Supporting Program Staff and </a:t>
            </a:r>
            <a:br>
              <a:rPr lang="en-US" sz="3600" dirty="0" smtClean="0"/>
            </a:br>
            <a:r>
              <a:rPr lang="en-US" sz="3600" dirty="0" smtClean="0"/>
              <a:t>Planning for Afterschool Professionals Appreciation Week</a:t>
            </a:r>
            <a:endParaRPr lang="en-US" sz="3600" dirty="0"/>
          </a:p>
        </p:txBody>
      </p:sp>
      <p:sp>
        <p:nvSpPr>
          <p:cNvPr id="3" name="Subtitle 2"/>
          <p:cNvSpPr>
            <a:spLocks noGrp="1"/>
          </p:cNvSpPr>
          <p:nvPr>
            <p:ph type="subTitle" idx="1"/>
          </p:nvPr>
        </p:nvSpPr>
        <p:spPr/>
        <p:txBody>
          <a:bodyPr/>
          <a:lstStyle/>
          <a:p>
            <a:r>
              <a:rPr lang="en-US" dirty="0" smtClean="0"/>
              <a:t>Best Practice Webinar - February 23, 2021</a:t>
            </a:r>
          </a:p>
          <a:p>
            <a:r>
              <a:rPr lang="en-US" dirty="0" smtClean="0"/>
              <a:t>Iowa Afterschool Alliance </a:t>
            </a:r>
            <a:endParaRPr lang="en-US" dirty="0"/>
          </a:p>
        </p:txBody>
      </p:sp>
    </p:spTree>
    <p:extLst>
      <p:ext uri="{BB962C8B-B14F-4D97-AF65-F5344CB8AC3E}">
        <p14:creationId xmlns:p14="http://schemas.microsoft.com/office/powerpoint/2010/main" val="220943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need to support your staff?</a:t>
            </a:r>
            <a:endParaRPr lang="en-US" dirty="0"/>
          </a:p>
        </p:txBody>
      </p:sp>
      <p:sp>
        <p:nvSpPr>
          <p:cNvPr id="3" name="Content Placeholder 2"/>
          <p:cNvSpPr>
            <a:spLocks noGrp="1"/>
          </p:cNvSpPr>
          <p:nvPr>
            <p:ph idx="1"/>
          </p:nvPr>
        </p:nvSpPr>
        <p:spPr/>
        <p:txBody>
          <a:bodyPr/>
          <a:lstStyle/>
          <a:p>
            <a:r>
              <a:rPr lang="en-US" dirty="0" smtClean="0"/>
              <a:t>How will supporting your staff lead to better outcomes for youth in your program?</a:t>
            </a:r>
          </a:p>
          <a:p>
            <a:r>
              <a:rPr lang="en-US" dirty="0" smtClean="0"/>
              <a:t>How will supporting your staff lead to better parent-site communication?</a:t>
            </a:r>
          </a:p>
          <a:p>
            <a:r>
              <a:rPr lang="en-US" dirty="0" smtClean="0"/>
              <a:t>How will supporting your staff lead to a better sense of team?</a:t>
            </a:r>
          </a:p>
          <a:p>
            <a:r>
              <a:rPr lang="en-US" dirty="0" smtClean="0"/>
              <a:t>How will you continue to support your staff and what’s one new thing you’d like to try?</a:t>
            </a:r>
          </a:p>
          <a:p>
            <a:endParaRPr lang="en-US" dirty="0"/>
          </a:p>
        </p:txBody>
      </p:sp>
    </p:spTree>
    <p:extLst>
      <p:ext uri="{BB962C8B-B14F-4D97-AF65-F5344CB8AC3E}">
        <p14:creationId xmlns:p14="http://schemas.microsoft.com/office/powerpoint/2010/main" val="119797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Afterschool Professionals Appreciation Week</a:t>
            </a:r>
            <a:br>
              <a:rPr lang="en-US" dirty="0" smtClean="0"/>
            </a:br>
            <a:r>
              <a:rPr lang="en-US" dirty="0" smtClean="0"/>
              <a:t>April 19-23, 2021</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i="1" dirty="0" smtClean="0"/>
              <a:t>All content on the next two slides is credited to the National Afterschool Association which can be found here</a:t>
            </a:r>
            <a:r>
              <a:rPr lang="en-US" i="1" dirty="0"/>
              <a:t>: </a:t>
            </a:r>
            <a:r>
              <a:rPr lang="en-US" i="1" dirty="0">
                <a:hlinkClick r:id="rId3"/>
              </a:rPr>
              <a:t>https://</a:t>
            </a:r>
            <a:r>
              <a:rPr lang="en-US" i="1" dirty="0" smtClean="0">
                <a:hlinkClick r:id="rId3"/>
              </a:rPr>
              <a:t>naaweb.org/naa-events/afterschool-professionals-appreciation-week</a:t>
            </a:r>
            <a:r>
              <a:rPr lang="en-US" i="1" dirty="0" smtClean="0"/>
              <a:t> </a:t>
            </a:r>
          </a:p>
          <a:p>
            <a:r>
              <a:rPr lang="en-US" dirty="0" smtClean="0"/>
              <a:t>Ideas and Toolkit</a:t>
            </a:r>
          </a:p>
          <a:p>
            <a:pPr lvl="1"/>
            <a:r>
              <a:rPr lang="en-US" i="1" dirty="0" smtClean="0"/>
              <a:t>Please note that many of the materials on this website are still for the 2020 event but can be modified for your content.</a:t>
            </a:r>
          </a:p>
          <a:p>
            <a:r>
              <a:rPr lang="en-US" dirty="0" smtClean="0"/>
              <a:t>The IAA will be doing some social media this week as well. We would love for you to share your ideas with us!</a:t>
            </a:r>
          </a:p>
          <a:p>
            <a:pPr lvl="1"/>
            <a:r>
              <a:rPr lang="en-US" dirty="0" smtClean="0"/>
              <a:t>A+ Afterschool</a:t>
            </a:r>
            <a:endParaRPr lang="en-US" dirty="0"/>
          </a:p>
        </p:txBody>
      </p:sp>
    </p:spTree>
    <p:extLst>
      <p:ext uri="{BB962C8B-B14F-4D97-AF65-F5344CB8AC3E}">
        <p14:creationId xmlns:p14="http://schemas.microsoft.com/office/powerpoint/2010/main" val="306678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The IAA is here for you to bounce ideas off of, point you in the direction of recruitment resources you perhaps didn’t think about, and provide any other connections needed to continue to grow your program.</a:t>
            </a:r>
          </a:p>
          <a:p>
            <a:pPr lvl="1"/>
            <a:r>
              <a:rPr lang="en-US" dirty="0" smtClean="0"/>
              <a:t>Crystal Hall, </a:t>
            </a:r>
            <a:r>
              <a:rPr lang="en-US" dirty="0" smtClean="0">
                <a:hlinkClick r:id="rId2"/>
              </a:rPr>
              <a:t>chall@sppg.com</a:t>
            </a:r>
            <a:r>
              <a:rPr lang="en-US" dirty="0" smtClean="0"/>
              <a:t> </a:t>
            </a:r>
          </a:p>
          <a:p>
            <a:pPr lvl="1"/>
            <a:r>
              <a:rPr lang="en-US" dirty="0" smtClean="0"/>
              <a:t>Britney Samuelson, </a:t>
            </a:r>
            <a:r>
              <a:rPr lang="en-US" dirty="0" smtClean="0">
                <a:hlinkClick r:id="rId3"/>
              </a:rPr>
              <a:t>bsamuelson@sppg.com</a:t>
            </a:r>
            <a:r>
              <a:rPr lang="en-US" dirty="0" smtClean="0"/>
              <a:t> </a:t>
            </a:r>
          </a:p>
          <a:p>
            <a:pPr lvl="1"/>
            <a:r>
              <a:rPr lang="en-US" dirty="0" smtClean="0"/>
              <a:t>Emilee Harris, </a:t>
            </a:r>
            <a:r>
              <a:rPr lang="en-US" dirty="0" smtClean="0">
                <a:hlinkClick r:id="rId4"/>
              </a:rPr>
              <a:t>eharris@sppg.com</a:t>
            </a:r>
            <a:r>
              <a:rPr lang="en-US" dirty="0" smtClean="0"/>
              <a:t> </a:t>
            </a:r>
            <a:endParaRPr lang="en-US" dirty="0"/>
          </a:p>
        </p:txBody>
      </p:sp>
    </p:spTree>
    <p:extLst>
      <p:ext uri="{BB962C8B-B14F-4D97-AF65-F5344CB8AC3E}">
        <p14:creationId xmlns:p14="http://schemas.microsoft.com/office/powerpoint/2010/main" val="406746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start with a </a:t>
            </a:r>
            <a:r>
              <a:rPr lang="en-US" dirty="0" err="1" smtClean="0"/>
              <a:t>Jamboard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Please use the link in the box to access the </a:t>
            </a:r>
            <a:r>
              <a:rPr lang="en-US" dirty="0" err="1" smtClean="0"/>
              <a:t>Jamboard</a:t>
            </a:r>
            <a:r>
              <a:rPr lang="en-US" dirty="0" smtClean="0"/>
              <a:t> for this next section.  </a:t>
            </a:r>
          </a:p>
          <a:p>
            <a:r>
              <a:rPr lang="en-US" dirty="0" smtClean="0"/>
              <a:t>To access the </a:t>
            </a:r>
            <a:r>
              <a:rPr lang="en-US" dirty="0" err="1" smtClean="0"/>
              <a:t>Jamboard</a:t>
            </a:r>
            <a:r>
              <a:rPr lang="en-US" dirty="0" smtClean="0"/>
              <a:t>, please use the </a:t>
            </a:r>
            <a:r>
              <a:rPr lang="en-US" dirty="0"/>
              <a:t>link here: </a:t>
            </a:r>
            <a:r>
              <a:rPr lang="en-US" dirty="0">
                <a:hlinkClick r:id="rId3"/>
              </a:rPr>
              <a:t>https://</a:t>
            </a:r>
            <a:r>
              <a:rPr lang="en-US" dirty="0" smtClean="0">
                <a:hlinkClick r:id="rId3"/>
              </a:rPr>
              <a:t>jamboard.google.com/d/1gABEY7mGXW_s5qEbva7HJxuDuzFN4AjX1LC2k2K5TnA/edit?usp=sharing</a:t>
            </a:r>
            <a:r>
              <a:rPr lang="en-US" dirty="0" smtClean="0"/>
              <a:t> </a:t>
            </a:r>
          </a:p>
          <a:p>
            <a:r>
              <a:rPr lang="en-US" dirty="0" smtClean="0"/>
              <a:t>These </a:t>
            </a:r>
            <a:r>
              <a:rPr lang="en-US" dirty="0" smtClean="0"/>
              <a:t>will be anonymous so feel free to answer honestly.</a:t>
            </a:r>
          </a:p>
        </p:txBody>
      </p:sp>
    </p:spTree>
    <p:extLst>
      <p:ext uri="{BB962C8B-B14F-4D97-AF65-F5344CB8AC3E}">
        <p14:creationId xmlns:p14="http://schemas.microsoft.com/office/powerpoint/2010/main" val="37232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your program staff mean to you?</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4933" y="2460979"/>
            <a:ext cx="8286045" cy="3635022"/>
          </a:xfrm>
        </p:spPr>
      </p:pic>
    </p:spTree>
    <p:extLst>
      <p:ext uri="{BB962C8B-B14F-4D97-AF65-F5344CB8AC3E}">
        <p14:creationId xmlns:p14="http://schemas.microsoft.com/office/powerpoint/2010/main" val="313333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High Quality Staff is Important to Your Program</a:t>
            </a:r>
            <a:endParaRPr lang="en-US" dirty="0"/>
          </a:p>
        </p:txBody>
      </p:sp>
      <p:sp>
        <p:nvSpPr>
          <p:cNvPr id="3" name="Content Placeholder 2"/>
          <p:cNvSpPr>
            <a:spLocks noGrp="1"/>
          </p:cNvSpPr>
          <p:nvPr>
            <p:ph idx="1"/>
          </p:nvPr>
        </p:nvSpPr>
        <p:spPr/>
        <p:txBody>
          <a:bodyPr/>
          <a:lstStyle/>
          <a:p>
            <a:r>
              <a:rPr lang="en-US" dirty="0" smtClean="0"/>
              <a:t>Youth!</a:t>
            </a:r>
          </a:p>
          <a:p>
            <a:r>
              <a:rPr lang="en-US" dirty="0"/>
              <a:t>Relationship Development/role modeling - </a:t>
            </a:r>
            <a:r>
              <a:rPr lang="en-US" dirty="0">
                <a:hlinkClick r:id="rId3"/>
              </a:rPr>
              <a:t>https://www.search-institute.org/developmental-relationships/learning-developmental-relationships/</a:t>
            </a:r>
            <a:endParaRPr lang="en-US" dirty="0"/>
          </a:p>
          <a:p>
            <a:r>
              <a:rPr lang="en-US" dirty="0" smtClean="0"/>
              <a:t>IAA </a:t>
            </a:r>
            <a:r>
              <a:rPr lang="en-US" dirty="0"/>
              <a:t>quality standards - </a:t>
            </a:r>
            <a:r>
              <a:rPr lang="en-US" dirty="0">
                <a:hlinkClick r:id="rId4"/>
              </a:rPr>
              <a:t>https://</a:t>
            </a:r>
            <a:r>
              <a:rPr lang="en-US" dirty="0" smtClean="0">
                <a:hlinkClick r:id="rId4"/>
              </a:rPr>
              <a:t>www.iowaafterschoolalliance.org/quality</a:t>
            </a:r>
            <a:endParaRPr lang="en-US" dirty="0" smtClean="0"/>
          </a:p>
          <a:p>
            <a:r>
              <a:rPr lang="en-US" dirty="0" smtClean="0"/>
              <a:t>So to better support youth, we MUST recruit AND retain high quality staff.</a:t>
            </a:r>
            <a:endParaRPr lang="en-US" dirty="0"/>
          </a:p>
          <a:p>
            <a:endParaRPr lang="en-US" dirty="0"/>
          </a:p>
        </p:txBody>
      </p:sp>
    </p:spTree>
    <p:extLst>
      <p:ext uri="{BB962C8B-B14F-4D97-AF65-F5344CB8AC3E}">
        <p14:creationId xmlns:p14="http://schemas.microsoft.com/office/powerpoint/2010/main" val="290082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High Quality Staff are Important to Your Program</a:t>
            </a:r>
            <a:endParaRPr lang="en-US" dirty="0"/>
          </a:p>
        </p:txBody>
      </p:sp>
      <p:sp>
        <p:nvSpPr>
          <p:cNvPr id="3" name="Content Placeholder 2"/>
          <p:cNvSpPr>
            <a:spLocks noGrp="1"/>
          </p:cNvSpPr>
          <p:nvPr>
            <p:ph idx="1"/>
          </p:nvPr>
        </p:nvSpPr>
        <p:spPr/>
        <p:txBody>
          <a:bodyPr>
            <a:normAutofit/>
          </a:bodyPr>
          <a:lstStyle/>
          <a:p>
            <a:r>
              <a:rPr lang="en-US" dirty="0" smtClean="0"/>
              <a:t>The right member of your team can:</a:t>
            </a:r>
          </a:p>
          <a:p>
            <a:pPr lvl="1"/>
            <a:r>
              <a:rPr lang="en-US" sz="1800" dirty="0" smtClean="0"/>
              <a:t>Meet  your </a:t>
            </a:r>
            <a:r>
              <a:rPr lang="en-US" sz="1800" dirty="0"/>
              <a:t>organization’s VALUES</a:t>
            </a:r>
          </a:p>
          <a:p>
            <a:pPr lvl="1"/>
            <a:r>
              <a:rPr lang="en-US" sz="1800" dirty="0" smtClean="0"/>
              <a:t>Demonstrate CHARACTER, LEADERSHIP, GROWTH MINDSET and PROBLEM SOLVING for your youth</a:t>
            </a:r>
          </a:p>
          <a:p>
            <a:pPr lvl="1"/>
            <a:r>
              <a:rPr lang="en-US" sz="1800" dirty="0" smtClean="0"/>
              <a:t>Builds your teams CONCEPTUAL and STRATEGIC THINKING</a:t>
            </a:r>
          </a:p>
          <a:p>
            <a:pPr lvl="1"/>
            <a:r>
              <a:rPr lang="en-US" sz="1800" dirty="0" smtClean="0"/>
              <a:t>Creates a sense of SOCIABILITY and RELIANCE among team members</a:t>
            </a:r>
          </a:p>
          <a:p>
            <a:pPr lvl="1"/>
            <a:r>
              <a:rPr lang="en-US" sz="1800" dirty="0" smtClean="0"/>
              <a:t>Supports your program’s efforts to be ADAPTABLE while making LEARNING CONNECTIONS </a:t>
            </a:r>
            <a:endParaRPr lang="en-US" sz="1800" dirty="0"/>
          </a:p>
          <a:p>
            <a:endParaRPr lang="en-US" sz="2200" dirty="0"/>
          </a:p>
          <a:p>
            <a:pPr lvl="1"/>
            <a:endParaRPr lang="en-US" dirty="0"/>
          </a:p>
        </p:txBody>
      </p:sp>
    </p:spTree>
    <p:extLst>
      <p:ext uri="{BB962C8B-B14F-4D97-AF65-F5344CB8AC3E}">
        <p14:creationId xmlns:p14="http://schemas.microsoft.com/office/powerpoint/2010/main" val="14039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for fun…</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www.youtube.com/watch?v=wuo13FrNX6g</a:t>
            </a:r>
            <a:r>
              <a:rPr lang="en-US" dirty="0" smtClean="0"/>
              <a:t>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444" y="3390767"/>
            <a:ext cx="7834489" cy="1905266"/>
          </a:xfrm>
          <a:prstGeom prst="rect">
            <a:avLst/>
          </a:prstGeom>
        </p:spPr>
      </p:pic>
    </p:spTree>
    <p:extLst>
      <p:ext uri="{BB962C8B-B14F-4D97-AF65-F5344CB8AC3E}">
        <p14:creationId xmlns:p14="http://schemas.microsoft.com/office/powerpoint/2010/main" val="379228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and Volunteer Considerations</a:t>
            </a:r>
            <a:endParaRPr lang="en-US" dirty="0"/>
          </a:p>
        </p:txBody>
      </p:sp>
      <p:sp>
        <p:nvSpPr>
          <p:cNvPr id="3" name="Content Placeholder 2"/>
          <p:cNvSpPr>
            <a:spLocks noGrp="1"/>
          </p:cNvSpPr>
          <p:nvPr>
            <p:ph idx="1"/>
          </p:nvPr>
        </p:nvSpPr>
        <p:spPr/>
        <p:txBody>
          <a:bodyPr>
            <a:normAutofit fontScale="92500"/>
          </a:bodyPr>
          <a:lstStyle/>
          <a:p>
            <a:r>
              <a:rPr lang="en-US" dirty="0" smtClean="0"/>
              <a:t>The Iowa Afterschool Alliance recently put together an Afterschool in a Box Toolkit that can be used as a guide for sites who are wanting to start a program or for existing sites to “brush up” on a component of their program. </a:t>
            </a:r>
          </a:p>
          <a:p>
            <a:r>
              <a:rPr lang="en-US" dirty="0" smtClean="0"/>
              <a:t>We are going to spend the next few minutes reviewing some of the information in this kit. You can find </a:t>
            </a:r>
            <a:r>
              <a:rPr lang="en-US" dirty="0"/>
              <a:t>these materials here: </a:t>
            </a:r>
            <a:r>
              <a:rPr lang="en-US" dirty="0">
                <a:hlinkClick r:id="rId3"/>
              </a:rPr>
              <a:t>https://</a:t>
            </a:r>
            <a:r>
              <a:rPr lang="en-US" dirty="0" smtClean="0">
                <a:hlinkClick r:id="rId3"/>
              </a:rPr>
              <a:t>www.iowaafterschoolalliance.org/afterschool-in-a-box</a:t>
            </a:r>
            <a:r>
              <a:rPr lang="en-US" dirty="0" smtClean="0"/>
              <a:t> </a:t>
            </a:r>
          </a:p>
          <a:p>
            <a:r>
              <a:rPr lang="en-US" dirty="0" smtClean="0"/>
              <a:t>Let’s talk about recruitment, retention, how to write a quality job posting, and how volunteers fit into your model.</a:t>
            </a:r>
            <a:endParaRPr lang="en-US" dirty="0"/>
          </a:p>
        </p:txBody>
      </p:sp>
    </p:spTree>
    <p:extLst>
      <p:ext uri="{BB962C8B-B14F-4D97-AF65-F5344CB8AC3E}">
        <p14:creationId xmlns:p14="http://schemas.microsoft.com/office/powerpoint/2010/main" val="76673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the Toolkit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1427" y="2580040"/>
            <a:ext cx="2563812" cy="33178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542" y="2489729"/>
            <a:ext cx="2660970" cy="3443608"/>
          </a:xfrm>
          <a:prstGeom prst="rect">
            <a:avLst/>
          </a:prstGeom>
        </p:spPr>
      </p:pic>
    </p:spTree>
    <p:extLst>
      <p:ext uri="{BB962C8B-B14F-4D97-AF65-F5344CB8AC3E}">
        <p14:creationId xmlns:p14="http://schemas.microsoft.com/office/powerpoint/2010/main" val="107338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currently support your staff?</a:t>
            </a:r>
            <a:endParaRPr lang="en-US" dirty="0"/>
          </a:p>
        </p:txBody>
      </p:sp>
      <p:sp>
        <p:nvSpPr>
          <p:cNvPr id="3" name="Content Placeholder 2"/>
          <p:cNvSpPr>
            <a:spLocks noGrp="1"/>
          </p:cNvSpPr>
          <p:nvPr>
            <p:ph idx="1"/>
          </p:nvPr>
        </p:nvSpPr>
        <p:spPr/>
        <p:txBody>
          <a:bodyPr/>
          <a:lstStyle/>
          <a:p>
            <a:r>
              <a:rPr lang="en-US" dirty="0" smtClean="0"/>
              <a:t>Feel free to unmute or use the chat to share with us the ways you make your staff feel supported and a part of the team. </a:t>
            </a:r>
          </a:p>
          <a:p>
            <a:r>
              <a:rPr lang="en-US" dirty="0" smtClean="0"/>
              <a:t>Notes from the field</a:t>
            </a:r>
          </a:p>
          <a:p>
            <a:pPr lvl="1"/>
            <a:r>
              <a:rPr lang="en-US" i="1" dirty="0" smtClean="0"/>
              <a:t>Recognitions – employee of the month, bio wall, social media</a:t>
            </a:r>
          </a:p>
          <a:p>
            <a:pPr lvl="1"/>
            <a:r>
              <a:rPr lang="en-US" i="1" dirty="0" smtClean="0"/>
              <a:t>Celebrating birthdays, milestones, “fun and weird days”</a:t>
            </a:r>
          </a:p>
          <a:p>
            <a:pPr lvl="1"/>
            <a:r>
              <a:rPr lang="en-US" i="1" dirty="0" smtClean="0"/>
              <a:t>Staff coffees, lunches or outings (before COVID)</a:t>
            </a:r>
          </a:p>
          <a:p>
            <a:pPr lvl="1"/>
            <a:r>
              <a:rPr lang="en-US" i="1" dirty="0" smtClean="0"/>
              <a:t>Fun virtual events – online games, trivia, happy hours</a:t>
            </a:r>
          </a:p>
          <a:p>
            <a:pPr lvl="1"/>
            <a:endParaRPr lang="en-US" i="1" dirty="0"/>
          </a:p>
        </p:txBody>
      </p:sp>
    </p:spTree>
    <p:extLst>
      <p:ext uri="{BB962C8B-B14F-4D97-AF65-F5344CB8AC3E}">
        <p14:creationId xmlns:p14="http://schemas.microsoft.com/office/powerpoint/2010/main" val="42359131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239</TotalTime>
  <Words>1109</Words>
  <Application>Microsoft Office PowerPoint</Application>
  <PresentationFormat>Widescreen</PresentationFormat>
  <Paragraphs>84</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Supporting Program Staff and  Planning for Afterschool Professionals Appreciation Week</vt:lpstr>
      <vt:lpstr>Let’s start with a Jamboard!</vt:lpstr>
      <vt:lpstr>What does your program staff mean to you?</vt:lpstr>
      <vt:lpstr>Why High Quality Staff is Important to Your Program</vt:lpstr>
      <vt:lpstr>Why High Quality Staff are Important to Your Program</vt:lpstr>
      <vt:lpstr>Just for fun…</vt:lpstr>
      <vt:lpstr>Staffing and Volunteer Considerations</vt:lpstr>
      <vt:lpstr>Accessing the Toolkit</vt:lpstr>
      <vt:lpstr>How do you currently support your staff?</vt:lpstr>
      <vt:lpstr>Why do you need to support your staff?</vt:lpstr>
      <vt:lpstr>Afterschool Professionals Appreciation Week April 19-23, 2021</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Program Staff and  Planning for Afterschool Appreciation Week</dc:title>
  <dc:creator>Crystal Hall</dc:creator>
  <cp:lastModifiedBy>Crystal Hall</cp:lastModifiedBy>
  <cp:revision>19</cp:revision>
  <dcterms:created xsi:type="dcterms:W3CDTF">2021-02-08T15:28:28Z</dcterms:created>
  <dcterms:modified xsi:type="dcterms:W3CDTF">2021-02-17T19:29:43Z</dcterms:modified>
</cp:coreProperties>
</file>