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4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ujok@gmail.com" TargetMode="External"/><Relationship Id="rId2" Type="http://schemas.openxmlformats.org/officeDocument/2006/relationships/hyperlink" Target="mailto:chall@sppg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afterschoolalliance.org/" TargetMode="External"/><Relationship Id="rId2" Type="http://schemas.openxmlformats.org/officeDocument/2006/relationships/hyperlink" Target="http://www.search-institut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afterschoolalliance.org/quality" TargetMode="External"/><Relationship Id="rId2" Type="http://schemas.openxmlformats.org/officeDocument/2006/relationships/hyperlink" Target="https://www.search-institute.org/developmental-relationships/learning-developmental-relationshi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rch-institute.org/relationships-chec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Recruiting Staff, Activity Leaders, and Volunteers to Support your Program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8466" y="3527587"/>
            <a:ext cx="10610370" cy="550333"/>
          </a:xfrm>
        </p:spPr>
        <p:txBody>
          <a:bodyPr/>
          <a:lstStyle/>
          <a:p>
            <a:r>
              <a:rPr lang="en-US" dirty="0" smtClean="0"/>
              <a:t> by: </a:t>
            </a:r>
            <a:r>
              <a:rPr lang="en-US" dirty="0" err="1" smtClean="0"/>
              <a:t>dau</a:t>
            </a:r>
            <a:r>
              <a:rPr lang="en-US" dirty="0" smtClean="0"/>
              <a:t> </a:t>
            </a:r>
            <a:r>
              <a:rPr lang="en-US" dirty="0" err="1" smtClean="0"/>
              <a:t>jok</a:t>
            </a:r>
            <a:r>
              <a:rPr lang="en-US" dirty="0" smtClean="0"/>
              <a:t>, </a:t>
            </a:r>
            <a:r>
              <a:rPr lang="en-US" dirty="0" err="1" smtClean="0"/>
              <a:t>ost</a:t>
            </a:r>
            <a:r>
              <a:rPr lang="en-US" dirty="0" smtClean="0"/>
              <a:t> enrichment coach &amp; crystal hall, </a:t>
            </a:r>
            <a:r>
              <a:rPr lang="en-US" dirty="0" err="1" smtClean="0"/>
              <a:t>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Teammate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2844" y="1837764"/>
            <a:ext cx="10509955" cy="4066323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/>
              <a:t>Your organization’s VALUES</a:t>
            </a:r>
          </a:p>
          <a:p>
            <a:r>
              <a:rPr lang="en-US" sz="1400" dirty="0"/>
              <a:t>CHARACTER</a:t>
            </a:r>
          </a:p>
          <a:p>
            <a:r>
              <a:rPr lang="en-US" sz="1400" dirty="0"/>
              <a:t>Leadership </a:t>
            </a:r>
          </a:p>
          <a:p>
            <a:r>
              <a:rPr lang="en-US" sz="1400" dirty="0"/>
              <a:t>Problem Solving </a:t>
            </a:r>
          </a:p>
          <a:p>
            <a:r>
              <a:rPr lang="en-US" sz="1400" dirty="0"/>
              <a:t>Cognitive skills (conceptual &amp; strategic thinking)</a:t>
            </a:r>
          </a:p>
          <a:p>
            <a:r>
              <a:rPr lang="en-US" sz="1400" dirty="0"/>
              <a:t>Personality Traits</a:t>
            </a:r>
          </a:p>
          <a:p>
            <a:pPr lvl="1"/>
            <a:r>
              <a:rPr lang="en-US" sz="1400" dirty="0"/>
              <a:t>Interpersonal skills </a:t>
            </a:r>
          </a:p>
          <a:p>
            <a:pPr lvl="1"/>
            <a:r>
              <a:rPr lang="en-US" sz="1400" dirty="0"/>
              <a:t>Sociability (interview)</a:t>
            </a:r>
          </a:p>
          <a:p>
            <a:pPr lvl="1"/>
            <a:r>
              <a:rPr lang="en-US" sz="1400" dirty="0"/>
              <a:t>Resilience (work history)</a:t>
            </a:r>
          </a:p>
          <a:p>
            <a:r>
              <a:rPr lang="en-US" sz="1400" dirty="0"/>
              <a:t>Learning</a:t>
            </a:r>
          </a:p>
          <a:p>
            <a:pPr lvl="1"/>
            <a:r>
              <a:rPr lang="en-US" sz="1400" dirty="0"/>
              <a:t>Adaptability (scenario)</a:t>
            </a:r>
          </a:p>
          <a:p>
            <a:pPr lvl="1"/>
            <a:r>
              <a:rPr lang="en-US" sz="1400" dirty="0"/>
              <a:t>Growth mindset (Dr. Carol </a:t>
            </a:r>
            <a:r>
              <a:rPr lang="en-US" sz="1400" dirty="0" err="1"/>
              <a:t>Dweck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Learning orientation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5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volunteers and volunteer activity leaders?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does your program currently use volunteers?</a:t>
            </a:r>
          </a:p>
          <a:p>
            <a:r>
              <a:rPr lang="en-US" dirty="0" smtClean="0"/>
              <a:t>Where/how do you recruit?</a:t>
            </a:r>
          </a:p>
          <a:p>
            <a:r>
              <a:rPr lang="en-US" dirty="0" smtClean="0"/>
              <a:t>How has this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9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volunteers can do for your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Experts in their field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Role modeling</a:t>
            </a:r>
          </a:p>
          <a:p>
            <a:r>
              <a:rPr lang="en-US" dirty="0" smtClean="0"/>
              <a:t>Staffing support for programming</a:t>
            </a:r>
          </a:p>
          <a:p>
            <a:r>
              <a:rPr lang="en-US" dirty="0" smtClean="0"/>
              <a:t>Staffing support for development</a:t>
            </a:r>
          </a:p>
          <a:p>
            <a:r>
              <a:rPr lang="en-US" dirty="0" smtClean="0"/>
              <a:t>Free labor…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4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Btw…Benefits of volunteering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Increases feelings of happiness and decreases depression, anxiety, and other feelings of loss</a:t>
            </a:r>
          </a:p>
          <a:p>
            <a:r>
              <a:rPr lang="en-US" dirty="0" smtClean="0"/>
              <a:t>Builds confidence </a:t>
            </a:r>
          </a:p>
          <a:p>
            <a:r>
              <a:rPr lang="en-US" dirty="0" smtClean="0"/>
              <a:t>Provides purpose</a:t>
            </a:r>
          </a:p>
          <a:p>
            <a:r>
              <a:rPr lang="en-US" dirty="0" smtClean="0"/>
              <a:t>Physical health improvement – reduced blood pressure, improves memory.</a:t>
            </a:r>
          </a:p>
          <a:p>
            <a:r>
              <a:rPr lang="en-US" dirty="0" smtClean="0"/>
              <a:t>Volunteers live longer!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0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engage volunteers during a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Virtually – reading, online tutoring and homework help, math instruction, Game play</a:t>
            </a:r>
          </a:p>
          <a:p>
            <a:r>
              <a:rPr lang="en-US" dirty="0" smtClean="0"/>
              <a:t>In person with social distancing – material distribution, outdoor activities</a:t>
            </a:r>
          </a:p>
          <a:p>
            <a:r>
              <a:rPr lang="en-US" dirty="0" smtClean="0"/>
              <a:t>Guest speakers</a:t>
            </a:r>
          </a:p>
          <a:p>
            <a:r>
              <a:rPr lang="en-US" dirty="0" smtClean="0"/>
              <a:t>Service learning with social distancing</a:t>
            </a:r>
          </a:p>
          <a:p>
            <a:r>
              <a:rPr lang="en-US" dirty="0" smtClean="0"/>
              <a:t>Administrative work – captioning, fundraising, grant writing, proofreading, etc.</a:t>
            </a:r>
          </a:p>
          <a:p>
            <a:r>
              <a:rPr lang="en-US" dirty="0" smtClean="0"/>
              <a:t>Other ways? What are you doing?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8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Crystal Hall – </a:t>
            </a:r>
            <a:r>
              <a:rPr lang="en-US" dirty="0" smtClean="0">
                <a:hlinkClick r:id="rId2"/>
              </a:rPr>
              <a:t>chall@sppg.com</a:t>
            </a:r>
            <a:endParaRPr lang="en-US" dirty="0" smtClean="0"/>
          </a:p>
          <a:p>
            <a:r>
              <a:rPr lang="en-US" dirty="0" smtClean="0"/>
              <a:t>Dau </a:t>
            </a:r>
            <a:r>
              <a:rPr lang="en-US" dirty="0" err="1" smtClean="0"/>
              <a:t>jok</a:t>
            </a:r>
            <a:r>
              <a:rPr lang="en-US" dirty="0" smtClean="0"/>
              <a:t> – </a:t>
            </a:r>
            <a:r>
              <a:rPr lang="en-US" dirty="0" smtClean="0">
                <a:hlinkClick r:id="rId3"/>
              </a:rPr>
              <a:t>daujok@gmail.com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0756"/>
            <a:ext cx="10394707" cy="3703829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Search institute – </a:t>
            </a:r>
            <a:r>
              <a:rPr lang="en-US" dirty="0" smtClean="0">
                <a:hlinkClick r:id="rId2"/>
              </a:rPr>
              <a:t>www.search-institute.org</a:t>
            </a:r>
            <a:endParaRPr lang="en-US" dirty="0" smtClean="0"/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Iowa afterschool alliance – </a:t>
            </a:r>
            <a:r>
              <a:rPr lang="en-US" dirty="0" smtClean="0">
                <a:hlinkClick r:id="rId3"/>
              </a:rPr>
              <a:t>www.iowaafterschoolalliance.org</a:t>
            </a:r>
            <a:endParaRPr lang="en-US" dirty="0" smtClean="0"/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Macey</a:t>
            </a:r>
            <a:r>
              <a:rPr lang="en-US" dirty="0"/>
              <a:t>, W. H. &amp; Schneider, B. (2008). The meaning of employee engagement. Industrial and Organizational Psychology, 1, 3-30.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/>
              <a:t>Silzer</a:t>
            </a:r>
            <a:r>
              <a:rPr lang="en-US" dirty="0"/>
              <a:t>, R. E. &amp; Church, A. H. (2009). The pearls and perils of identifying potential. Industrial and Organizational Psychology, 2, 377-412.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Who’s on the call today? Please share your name, role, and site</a:t>
            </a:r>
          </a:p>
          <a:p>
            <a:r>
              <a:rPr lang="en-US" dirty="0" smtClean="0"/>
              <a:t>How many employees does your program currently have?</a:t>
            </a:r>
          </a:p>
          <a:p>
            <a:r>
              <a:rPr lang="en-US" dirty="0" smtClean="0"/>
              <a:t>Are you fully staffed right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Dream big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characteristics does your ideal staff person, volunteer, or activity leader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5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quality staff is important to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Youth!</a:t>
            </a:r>
          </a:p>
          <a:p>
            <a:r>
              <a:rPr lang="en-US" dirty="0" smtClean="0"/>
              <a:t>Relationship Development/role modeling - </a:t>
            </a:r>
            <a:r>
              <a:rPr lang="en-US" dirty="0">
                <a:hlinkClick r:id="rId2"/>
              </a:rPr>
              <a:t>https://www.search-institute.org/developmental-relationships/learning-developmental-relationships/</a:t>
            </a:r>
            <a:endParaRPr lang="en-US" dirty="0" smtClean="0"/>
          </a:p>
          <a:p>
            <a:r>
              <a:rPr lang="en-US" dirty="0" err="1" smtClean="0"/>
              <a:t>Iaa</a:t>
            </a:r>
            <a:r>
              <a:rPr lang="en-US" dirty="0" smtClean="0"/>
              <a:t> quality standards - </a:t>
            </a:r>
            <a:r>
              <a:rPr lang="en-US" dirty="0">
                <a:hlinkClick r:id="rId3"/>
              </a:rPr>
              <a:t>https://www.iowaafterschoolalliance.org/quality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1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from Search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www.search-institute.org/relationships-check</a:t>
            </a:r>
            <a:endParaRPr lang="en-US" dirty="0" smtClean="0"/>
          </a:p>
          <a:p>
            <a:r>
              <a:rPr lang="en-US" dirty="0" smtClean="0"/>
              <a:t>Use as a tool for checking in with youth during this pandemic</a:t>
            </a:r>
          </a:p>
          <a:p>
            <a:r>
              <a:rPr lang="en-US" dirty="0" smtClean="0"/>
              <a:t>Consider incorporating this mindset into your hiring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</a:t>
            </a:r>
            <a:r>
              <a:rPr lang="en-US" dirty="0" smtClean="0"/>
              <a:t> quality 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1324761"/>
              </p:ext>
            </p:extLst>
          </p:nvPr>
        </p:nvGraphicFramePr>
        <p:xfrm>
          <a:off x="2472267" y="1749778"/>
          <a:ext cx="6728177" cy="42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829177" imgH="7543800" progId="Acrobat.Document.2017">
                  <p:embed/>
                </p:oleObj>
              </mc:Choice>
              <mc:Fallback>
                <p:oleObj name="Acrobat Document" r:id="rId3" imgW="5829177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2267" y="1749778"/>
                        <a:ext cx="6728177" cy="42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01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environment people want to be a part of…</a:t>
            </a:r>
            <a:endParaRPr lang="en-US" dirty="0"/>
          </a:p>
        </p:txBody>
      </p:sp>
      <p:pic>
        <p:nvPicPr>
          <p:cNvPr id="1028" name="Picture 4" descr="Top 10 Ways to Create a Positive Work Environment — Grays Peak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89" y="2063750"/>
            <a:ext cx="9674577" cy="39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0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Attracting talent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8490"/>
            <a:ext cx="10394707" cy="3770488"/>
          </a:xfrm>
        </p:spPr>
        <p:txBody>
          <a:bodyPr/>
          <a:lstStyle/>
          <a:p>
            <a:r>
              <a:rPr lang="en-US" dirty="0"/>
              <a:t>Talent: an individual’s knowledge, skills, and abilities, what the person has done and what the person is capable of doing or contributing to the organization in the future (</a:t>
            </a:r>
            <a:r>
              <a:rPr lang="en-US" dirty="0" err="1"/>
              <a:t>Silzer</a:t>
            </a:r>
            <a:r>
              <a:rPr lang="en-US" dirty="0"/>
              <a:t> &amp; Church, 2009).</a:t>
            </a:r>
          </a:p>
          <a:p>
            <a:r>
              <a:rPr lang="en-US" dirty="0"/>
              <a:t>Set conditions in your organization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Safe workplace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On-boarding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Career progression/why your organization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Employee engagement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Framework for Understanding the Elements of Employee Engagement </a:t>
            </a:r>
            <a:endParaRPr lang="en-US" dirty="0"/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69BA671B-EFA9-40C2-B893-B948B449C5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" y="1936003"/>
            <a:ext cx="9460089" cy="35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3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158</TotalTime>
  <Words>481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Impact</vt:lpstr>
      <vt:lpstr>Main Event</vt:lpstr>
      <vt:lpstr>Adobe Acrobat Document</vt:lpstr>
      <vt:lpstr>Recruiting Staff, Activity Leaders, and Volunteers to Support your Program </vt:lpstr>
      <vt:lpstr>Introduction </vt:lpstr>
      <vt:lpstr>Dream big </vt:lpstr>
      <vt:lpstr>Why quality staff is important to your program</vt:lpstr>
      <vt:lpstr>Tools from Search institute</vt:lpstr>
      <vt:lpstr>Iaa quality standards</vt:lpstr>
      <vt:lpstr>Creating an environment people want to be a part of…</vt:lpstr>
      <vt:lpstr>Attracting talent </vt:lpstr>
      <vt:lpstr>Framework for Understanding the Elements of Employee Engagement </vt:lpstr>
      <vt:lpstr>Potential Teammate</vt:lpstr>
      <vt:lpstr>Why volunteers and volunteer activity leaders?</vt:lpstr>
      <vt:lpstr>What volunteers can do for your site</vt:lpstr>
      <vt:lpstr>Btw…Benefits of volunteering</vt:lpstr>
      <vt:lpstr>How to engage volunteers during a pandemic</vt:lpstr>
      <vt:lpstr>Questions?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Staff, Activity Leaders, and Volunteers to Support your Program</dc:title>
  <dc:creator>Crystal Hall</dc:creator>
  <cp:lastModifiedBy>Crystal Hall</cp:lastModifiedBy>
  <cp:revision>6</cp:revision>
  <dcterms:created xsi:type="dcterms:W3CDTF">2020-08-20T13:52:50Z</dcterms:created>
  <dcterms:modified xsi:type="dcterms:W3CDTF">2020-08-20T16:31:10Z</dcterms:modified>
</cp:coreProperties>
</file>