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4"/>
  </p:notesMasterIdLst>
  <p:sldIdLst>
    <p:sldId id="256" r:id="rId2"/>
    <p:sldId id="291" r:id="rId3"/>
    <p:sldId id="259" r:id="rId4"/>
    <p:sldId id="315" r:id="rId5"/>
    <p:sldId id="329" r:id="rId6"/>
    <p:sldId id="257" r:id="rId7"/>
    <p:sldId id="261" r:id="rId8"/>
    <p:sldId id="298" r:id="rId9"/>
    <p:sldId id="310" r:id="rId10"/>
    <p:sldId id="280" r:id="rId11"/>
    <p:sldId id="297" r:id="rId12"/>
    <p:sldId id="268" r:id="rId13"/>
    <p:sldId id="269" r:id="rId14"/>
    <p:sldId id="270" r:id="rId15"/>
    <p:sldId id="271" r:id="rId16"/>
    <p:sldId id="289" r:id="rId17"/>
    <p:sldId id="316" r:id="rId18"/>
    <p:sldId id="326" r:id="rId19"/>
    <p:sldId id="264" r:id="rId20"/>
    <p:sldId id="258" r:id="rId21"/>
    <p:sldId id="265" r:id="rId22"/>
    <p:sldId id="317" r:id="rId23"/>
    <p:sldId id="294" r:id="rId24"/>
    <p:sldId id="295" r:id="rId25"/>
    <p:sldId id="262" r:id="rId26"/>
    <p:sldId id="327" r:id="rId27"/>
    <p:sldId id="328" r:id="rId28"/>
    <p:sldId id="263" r:id="rId29"/>
    <p:sldId id="293" r:id="rId30"/>
    <p:sldId id="296" r:id="rId31"/>
    <p:sldId id="311" r:id="rId32"/>
    <p:sldId id="275" r:id="rId33"/>
    <p:sldId id="276" r:id="rId34"/>
    <p:sldId id="277" r:id="rId35"/>
    <p:sldId id="278" r:id="rId36"/>
    <p:sldId id="305" r:id="rId37"/>
    <p:sldId id="273" r:id="rId38"/>
    <p:sldId id="272" r:id="rId39"/>
    <p:sldId id="323" r:id="rId40"/>
    <p:sldId id="266" r:id="rId41"/>
    <p:sldId id="306" r:id="rId42"/>
    <p:sldId id="260" r:id="rId43"/>
    <p:sldId id="330" r:id="rId44"/>
    <p:sldId id="331" r:id="rId45"/>
    <p:sldId id="307" r:id="rId46"/>
    <p:sldId id="267" r:id="rId47"/>
    <p:sldId id="288" r:id="rId48"/>
    <p:sldId id="319" r:id="rId49"/>
    <p:sldId id="318" r:id="rId50"/>
    <p:sldId id="286" r:id="rId51"/>
    <p:sldId id="279" r:id="rId52"/>
    <p:sldId id="284" r:id="rId53"/>
    <p:sldId id="285" r:id="rId54"/>
    <p:sldId id="287" r:id="rId55"/>
    <p:sldId id="283" r:id="rId56"/>
    <p:sldId id="303" r:id="rId57"/>
    <p:sldId id="292" r:id="rId58"/>
    <p:sldId id="274" r:id="rId59"/>
    <p:sldId id="282" r:id="rId60"/>
    <p:sldId id="309" r:id="rId61"/>
    <p:sldId id="299" r:id="rId62"/>
    <p:sldId id="300" r:id="rId63"/>
    <p:sldId id="301" r:id="rId64"/>
    <p:sldId id="281" r:id="rId65"/>
    <p:sldId id="302" r:id="rId66"/>
    <p:sldId id="312" r:id="rId67"/>
    <p:sldId id="313" r:id="rId68"/>
    <p:sldId id="321" r:id="rId69"/>
    <p:sldId id="308" r:id="rId70"/>
    <p:sldId id="322" r:id="rId71"/>
    <p:sldId id="325" r:id="rId72"/>
    <p:sldId id="304"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3B4D14-588E-FD94-BFCA-555EDB4FFF6F}" v="5" dt="2022-10-27T19:55:45.4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86" d="100"/>
          <a:sy n="86" d="100"/>
        </p:scale>
        <p:origin x="331"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753B4D14-588E-FD94-BFCA-555EDB4FFF6F}"/>
    <pc:docChg chg="modSld">
      <pc:chgData name="" userId="" providerId="" clId="Web-{753B4D14-588E-FD94-BFCA-555EDB4FFF6F}" dt="2022-10-27T19:55:41.394" v="2" actId="20577"/>
      <pc:docMkLst>
        <pc:docMk/>
      </pc:docMkLst>
      <pc:sldChg chg="modSp">
        <pc:chgData name="" userId="" providerId="" clId="Web-{753B4D14-588E-FD94-BFCA-555EDB4FFF6F}" dt="2022-10-27T19:55:41.394" v="2" actId="20577"/>
        <pc:sldMkLst>
          <pc:docMk/>
          <pc:sldMk cId="3029078348" sldId="256"/>
        </pc:sldMkLst>
        <pc:spChg chg="mod">
          <ac:chgData name="" userId="" providerId="" clId="Web-{753B4D14-588E-FD94-BFCA-555EDB4FFF6F}" dt="2022-10-27T19:55:41.394" v="2" actId="20577"/>
          <ac:spMkLst>
            <pc:docMk/>
            <pc:sldMk cId="3029078348" sldId="256"/>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1F5912-0DAA-4CE3-B98F-81F682591BB8}" type="datetimeFigureOut">
              <a:rPr lang="en-US" smtClean="0"/>
              <a:t>10/27/2022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0F75C-0C2C-4427-85DA-ABB0BCB3CF35}" type="slidenum">
              <a:rPr lang="en-US" smtClean="0"/>
              <a:t>‹#›</a:t>
            </a:fld>
            <a:endParaRPr lang="en-US"/>
          </a:p>
        </p:txBody>
      </p:sp>
    </p:spTree>
    <p:extLst>
      <p:ext uri="{BB962C8B-B14F-4D97-AF65-F5344CB8AC3E}">
        <p14:creationId xmlns:p14="http://schemas.microsoft.com/office/powerpoint/2010/main" val="1868217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8A7881-7603-44F8-B229-6DEE38B6F26B}" type="slidenum">
              <a:rPr lang="en-US" smtClean="0"/>
              <a:t>71</a:t>
            </a:fld>
            <a:endParaRPr lang="en-US"/>
          </a:p>
        </p:txBody>
      </p:sp>
    </p:spTree>
    <p:extLst>
      <p:ext uri="{BB962C8B-B14F-4D97-AF65-F5344CB8AC3E}">
        <p14:creationId xmlns:p14="http://schemas.microsoft.com/office/powerpoint/2010/main" val="36133231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10/27/2022</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10/27/2022</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iowa21cclc.com/"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iowadnr.gov/Conservation/For-Teachers/Classroom-Resources"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educateiowa.gov/documents/title-programs/2022/09/appendix-e-iowa-comprehensive-site-visit-21st-cclc" TargetMode="External"/><Relationship Id="rId2" Type="http://schemas.openxmlformats.org/officeDocument/2006/relationships/hyperlink" Target="https://educateiowa.gov/documents/title-programs/2022/09/appendix-d-iowa-site-monitoring-documentation-form"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educateiowa.gov/documents/title-programs/2022/09/appendix-d-iowa-site-monitoring-documentation-form"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2.ed.gov/policy/fund/reg/edgarReg/edgar.html" TargetMode="External"/><Relationship Id="rId2" Type="http://schemas.openxmlformats.org/officeDocument/2006/relationships/hyperlink" Target="https://educateiowa.gov/documents/title-programs/2020/09/guide-program-budget-and-accounting"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ecfr.gov/current/title-2/subtitle-A/chapter-II/part-200?toc=1"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educateiowa.gov/pk-12/every-student-succeeds-act/essa-guidance-and-allocations/title-iv-part-b-resources"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www.iptv.org/education" TargetMode="External"/><Relationship Id="rId7" Type="http://schemas.openxmlformats.org/officeDocument/2006/relationships/hyperlink" Target="https://www.iowa21cclc.com/21cclc-partners" TargetMode="External"/><Relationship Id="rId2" Type="http://schemas.openxmlformats.org/officeDocument/2006/relationships/hyperlink" Target="http://www.iowaagliteracy.org/resources/publications/publications.aspx" TargetMode="External"/><Relationship Id="rId1" Type="http://schemas.openxmlformats.org/officeDocument/2006/relationships/slideLayout" Target="../slideLayouts/slideLayout2.xml"/><Relationship Id="rId6" Type="http://schemas.openxmlformats.org/officeDocument/2006/relationships/hyperlink" Target="https://www.silosandsmokestacks.org/educate/educator-resources/" TargetMode="External"/><Relationship Id="rId5" Type="http://schemas.openxmlformats.org/officeDocument/2006/relationships/hyperlink" Target="https://silo.knack.com/directory" TargetMode="External"/><Relationship Id="rId4" Type="http://schemas.openxmlformats.org/officeDocument/2006/relationships/hyperlink" Target="http://www.iptv.org/education/subject/1069/professional-development"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www.iowa21cclc.com/"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hyperlink" Target="mailto:hbrown@sppg.com" TargetMode="External"/><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1221" y="1621772"/>
            <a:ext cx="9519781" cy="2532576"/>
          </a:xfrm>
        </p:spPr>
        <p:txBody>
          <a:bodyPr>
            <a:normAutofit fontScale="90000"/>
          </a:bodyPr>
          <a:lstStyle/>
          <a:p>
            <a:r>
              <a:rPr lang="en-US" sz="5300" b="1" cap="small" dirty="0">
                <a:ln>
                  <a:noFill/>
                </a:ln>
                <a:solidFill>
                  <a:srgbClr val="FFFF00"/>
                </a:solidFill>
                <a:effectLst>
                  <a:outerShdw blurRad="38100" dist="38100" dir="2700000" algn="tl">
                    <a:srgbClr val="000000">
                      <a:alpha val="43137"/>
                    </a:srgbClr>
                  </a:outerShdw>
                </a:effectLst>
                <a:latin typeface="Calibri" pitchFamily="34" charset="0"/>
                <a:cs typeface="Calibri" pitchFamily="34" charset="0"/>
              </a:rPr>
              <a:t>New Grantee Meeting:</a:t>
            </a:r>
            <a:br>
              <a:rPr lang="en-US" sz="5300" b="1" cap="small" dirty="0">
                <a:ln>
                  <a:noFill/>
                </a:ln>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4900" b="1" cap="small" dirty="0">
                <a:ln>
                  <a:noFill/>
                </a:ln>
                <a:solidFill>
                  <a:srgbClr val="FFFF00"/>
                </a:solidFill>
                <a:effectLst>
                  <a:outerShdw blurRad="38100" dist="38100" dir="2700000" algn="tl">
                    <a:srgbClr val="000000">
                      <a:alpha val="43137"/>
                    </a:srgbClr>
                  </a:outerShdw>
                </a:effectLst>
                <a:latin typeface="Calibri" pitchFamily="34" charset="0"/>
                <a:cs typeface="Calibri" pitchFamily="34" charset="0"/>
              </a:rPr>
              <a:t>The Nita M. Lowey </a:t>
            </a:r>
            <a:r>
              <a:rPr lang="en-US" sz="5300" b="1" cap="small" dirty="0">
                <a:ln>
                  <a:noFill/>
                </a:ln>
                <a:effectLst>
                  <a:outerShdw blurRad="38100" dist="38100" dir="2700000" algn="tl">
                    <a:srgbClr val="000000">
                      <a:alpha val="43137"/>
                    </a:srgbClr>
                  </a:outerShdw>
                </a:effectLst>
                <a:latin typeface="Calibri" pitchFamily="34" charset="0"/>
                <a:cs typeface="Calibri" pitchFamily="34" charset="0"/>
              </a:rPr>
              <a:t>21</a:t>
            </a:r>
            <a:r>
              <a:rPr lang="en-US" sz="5300" b="1" cap="small" baseline="30000" dirty="0">
                <a:ln>
                  <a:noFill/>
                </a:ln>
                <a:effectLst>
                  <a:outerShdw blurRad="38100" dist="38100" dir="2700000" algn="tl">
                    <a:srgbClr val="000000">
                      <a:alpha val="43137"/>
                    </a:srgbClr>
                  </a:outerShdw>
                </a:effectLst>
                <a:latin typeface="Calibri" pitchFamily="34" charset="0"/>
                <a:cs typeface="Calibri" pitchFamily="34" charset="0"/>
              </a:rPr>
              <a:t>st</a:t>
            </a:r>
            <a:r>
              <a:rPr lang="en-US" sz="5300" b="1" cap="small" dirty="0">
                <a:ln>
                  <a:noFill/>
                </a:ln>
                <a:effectLst>
                  <a:outerShdw blurRad="38100" dist="38100" dir="2700000" algn="tl">
                    <a:srgbClr val="000000">
                      <a:alpha val="43137"/>
                    </a:srgbClr>
                  </a:outerShdw>
                </a:effectLst>
                <a:latin typeface="Calibri" pitchFamily="34" charset="0"/>
                <a:cs typeface="Calibri" pitchFamily="34" charset="0"/>
              </a:rPr>
              <a:t> Century </a:t>
            </a:r>
            <a:br>
              <a:rPr lang="en-US" sz="5300" b="1" cap="small" dirty="0">
                <a:ln>
                  <a:noFill/>
                </a:ln>
                <a:effectLst>
                  <a:outerShdw blurRad="38100" dist="38100" dir="2700000" algn="tl">
                    <a:srgbClr val="000000">
                      <a:alpha val="43137"/>
                    </a:srgbClr>
                  </a:outerShdw>
                </a:effectLst>
                <a:latin typeface="Calibri" pitchFamily="34" charset="0"/>
                <a:cs typeface="Calibri" pitchFamily="34" charset="0"/>
              </a:rPr>
            </a:br>
            <a:r>
              <a:rPr lang="en-US" sz="5300" b="1" cap="small" dirty="0">
                <a:ln>
                  <a:noFill/>
                </a:ln>
                <a:effectLst>
                  <a:outerShdw blurRad="38100" dist="38100" dir="2700000" algn="tl">
                    <a:srgbClr val="000000">
                      <a:alpha val="43137"/>
                    </a:srgbClr>
                  </a:outerShdw>
                </a:effectLst>
                <a:latin typeface="Calibri" pitchFamily="34" charset="0"/>
                <a:cs typeface="Calibri" pitchFamily="34" charset="0"/>
              </a:rPr>
              <a:t>Community Learning Centers</a:t>
            </a:r>
            <a:br>
              <a:rPr lang="en-US" sz="5300" b="1" cap="small" dirty="0">
                <a:ln>
                  <a:noFill/>
                </a:ln>
                <a:effectLst>
                  <a:outerShdw blurRad="38100" dist="38100" dir="2700000" algn="tl">
                    <a:srgbClr val="000000">
                      <a:alpha val="43137"/>
                    </a:srgbClr>
                  </a:outerShdw>
                </a:effectLst>
                <a:latin typeface="Calibri" pitchFamily="34" charset="0"/>
                <a:cs typeface="Calibri" pitchFamily="34" charset="0"/>
              </a:rPr>
            </a:br>
            <a:r>
              <a:rPr lang="en-US" sz="5300" b="1" cap="small" dirty="0">
                <a:ln>
                  <a:noFill/>
                </a:ln>
                <a:solidFill>
                  <a:srgbClr val="FFC000"/>
                </a:solidFill>
                <a:effectLst>
                  <a:outerShdw blurRad="38100" dist="38100" dir="2700000" algn="tl">
                    <a:srgbClr val="000000">
                      <a:alpha val="43137"/>
                    </a:srgbClr>
                  </a:outerShdw>
                </a:effectLst>
                <a:latin typeface="Calibri" pitchFamily="34" charset="0"/>
                <a:cs typeface="Calibri" pitchFamily="34" charset="0"/>
              </a:rPr>
              <a:t>2022</a:t>
            </a:r>
            <a:br>
              <a:rPr lang="en-US" sz="6000" b="1" cap="small" dirty="0">
                <a:ln>
                  <a:noFill/>
                </a:ln>
                <a:effectLst>
                  <a:outerShdw blurRad="38100" dist="38100" dir="2700000" algn="tl">
                    <a:srgbClr val="000000">
                      <a:alpha val="43137"/>
                    </a:srgbClr>
                  </a:outerShdw>
                </a:effectLst>
                <a:latin typeface="Calibri" pitchFamily="34" charset="0"/>
                <a:cs typeface="Calibri" pitchFamily="34" charset="0"/>
              </a:rPr>
            </a:br>
            <a:endParaRPr lang="en-US" dirty="0"/>
          </a:p>
        </p:txBody>
      </p:sp>
      <p:sp>
        <p:nvSpPr>
          <p:cNvPr id="3" name="Subtitle 2"/>
          <p:cNvSpPr>
            <a:spLocks noGrp="1"/>
          </p:cNvSpPr>
          <p:nvPr>
            <p:ph type="subTitle" idx="1"/>
          </p:nvPr>
        </p:nvSpPr>
        <p:spPr>
          <a:xfrm>
            <a:off x="3824612" y="5039174"/>
            <a:ext cx="7197726" cy="1405467"/>
          </a:xfrm>
        </p:spPr>
        <p:txBody>
          <a:bodyPr>
            <a:normAutofit/>
          </a:bodyPr>
          <a:lstStyle/>
          <a:p>
            <a:r>
              <a:rPr lang="en-US" sz="2400" dirty="0"/>
              <a:t>DE CONSULTANT -Vic Jaras</a:t>
            </a:r>
          </a:p>
          <a:p>
            <a:r>
              <a:rPr lang="en-US" sz="2400" dirty="0"/>
              <a:t>IAA STAFF-Heidi Brown </a:t>
            </a:r>
            <a:endParaRPr lang="en-US" sz="2400" dirty="0">
              <a:cs typeface="Calibri"/>
            </a:endParaRPr>
          </a:p>
        </p:txBody>
      </p:sp>
      <p:pic>
        <p:nvPicPr>
          <p:cNvPr id="4" name="Picture 3" descr="21stCenturyLogoBIG"/>
          <p:cNvPicPr/>
          <p:nvPr/>
        </p:nvPicPr>
        <p:blipFill>
          <a:blip r:embed="rId2" cstate="print"/>
          <a:srcRect/>
          <a:stretch>
            <a:fillRect/>
          </a:stretch>
        </p:blipFill>
        <p:spPr bwMode="auto">
          <a:xfrm>
            <a:off x="1340281" y="4154347"/>
            <a:ext cx="2136349" cy="1920775"/>
          </a:xfrm>
          <a:prstGeom prst="rect">
            <a:avLst/>
          </a:prstGeom>
          <a:noFill/>
          <a:ln w="9525">
            <a:noFill/>
            <a:miter lim="800000"/>
            <a:headEnd/>
            <a:tailEnd/>
          </a:ln>
        </p:spPr>
      </p:pic>
      <p:pic>
        <p:nvPicPr>
          <p:cNvPr id="5" name="Picture 4" descr="21CCLC-facebookSMALL"/>
          <p:cNvPicPr/>
          <p:nvPr/>
        </p:nvPicPr>
        <p:blipFill>
          <a:blip r:embed="rId3" cstate="print"/>
          <a:srcRect/>
          <a:stretch>
            <a:fillRect/>
          </a:stretch>
        </p:blipFill>
        <p:spPr bwMode="auto">
          <a:xfrm>
            <a:off x="1340281" y="2002250"/>
            <a:ext cx="2136349" cy="1771619"/>
          </a:xfrm>
          <a:prstGeom prst="rect">
            <a:avLst/>
          </a:prstGeom>
          <a:noFill/>
          <a:ln w="9525">
            <a:noFill/>
            <a:miter lim="800000"/>
            <a:headEnd/>
            <a:tailEnd/>
          </a:ln>
        </p:spPr>
      </p:pic>
      <p:pic>
        <p:nvPicPr>
          <p:cNvPr id="6" name="Picture 1"/>
          <p:cNvPicPr>
            <a:picLocks noChangeAspect="1" noChangeArrowheads="1"/>
          </p:cNvPicPr>
          <p:nvPr/>
        </p:nvPicPr>
        <p:blipFill>
          <a:blip r:embed="rId4" cstate="print"/>
          <a:srcRect/>
          <a:stretch>
            <a:fillRect/>
          </a:stretch>
        </p:blipFill>
        <p:spPr bwMode="auto">
          <a:xfrm>
            <a:off x="1340281" y="90467"/>
            <a:ext cx="2136349" cy="1600200"/>
          </a:xfrm>
          <a:prstGeom prst="rect">
            <a:avLst/>
          </a:prstGeom>
          <a:noFill/>
          <a:ln w="9525">
            <a:noFill/>
            <a:miter lim="800000"/>
            <a:headEnd/>
            <a:tailEnd/>
          </a:ln>
        </p:spPr>
      </p:pic>
    </p:spTree>
    <p:extLst>
      <p:ext uri="{BB962C8B-B14F-4D97-AF65-F5344CB8AC3E}">
        <p14:creationId xmlns:p14="http://schemas.microsoft.com/office/powerpoint/2010/main" val="3029078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3042" y="0"/>
            <a:ext cx="10653459" cy="6858000"/>
          </a:xfrm>
          <a:prstGeom prst="rect">
            <a:avLst/>
          </a:prstGeom>
        </p:spPr>
      </p:pic>
    </p:spTree>
    <p:extLst>
      <p:ext uri="{BB962C8B-B14F-4D97-AF65-F5344CB8AC3E}">
        <p14:creationId xmlns:p14="http://schemas.microsoft.com/office/powerpoint/2010/main" val="3350451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921" y="149007"/>
            <a:ext cx="9219853" cy="6589995"/>
          </a:xfrm>
          <a:prstGeom prst="rect">
            <a:avLst/>
          </a:prstGeom>
        </p:spPr>
      </p:pic>
      <p:sp>
        <p:nvSpPr>
          <p:cNvPr id="3" name="TextBox 2"/>
          <p:cNvSpPr txBox="1"/>
          <p:nvPr/>
        </p:nvSpPr>
        <p:spPr>
          <a:xfrm>
            <a:off x="9308774" y="524386"/>
            <a:ext cx="2691160" cy="5632311"/>
          </a:xfrm>
          <a:prstGeom prst="rect">
            <a:avLst/>
          </a:prstGeom>
          <a:noFill/>
        </p:spPr>
        <p:txBody>
          <a:bodyPr wrap="square" rtlCol="0">
            <a:spAutoFit/>
          </a:bodyPr>
          <a:lstStyle/>
          <a:p>
            <a:r>
              <a:rPr lang="en-US" sz="2400" dirty="0"/>
              <a:t>FACT:</a:t>
            </a:r>
          </a:p>
          <a:p>
            <a:endParaRPr lang="en-US" sz="2400" dirty="0"/>
          </a:p>
          <a:p>
            <a:r>
              <a:rPr lang="en-US" sz="2400" dirty="0"/>
              <a:t>This year, I visited one urban site that reduced referrals from 2,007 a year to 224 because of their afterschool program.</a:t>
            </a:r>
          </a:p>
          <a:p>
            <a:endParaRPr lang="en-US" sz="2400" dirty="0"/>
          </a:p>
          <a:p>
            <a:r>
              <a:rPr lang="en-US" sz="2400" dirty="0"/>
              <a:t>We have provided training in Conscious Discipline  around the state to help  programs. </a:t>
            </a:r>
          </a:p>
        </p:txBody>
      </p:sp>
    </p:spTree>
    <p:extLst>
      <p:ext uri="{BB962C8B-B14F-4D97-AF65-F5344CB8AC3E}">
        <p14:creationId xmlns:p14="http://schemas.microsoft.com/office/powerpoint/2010/main" val="1678083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67" y="0"/>
            <a:ext cx="10131425" cy="1456267"/>
          </a:xfrm>
        </p:spPr>
        <p:txBody>
          <a:bodyPr/>
          <a:lstStyle/>
          <a:p>
            <a:r>
              <a:rPr lang="en-US" u="sng" dirty="0">
                <a:solidFill>
                  <a:srgbClr val="FFFF00"/>
                </a:solidFill>
              </a:rPr>
              <a:t>Contract Obligations</a:t>
            </a:r>
            <a:r>
              <a:rPr lang="en-US" dirty="0">
                <a:solidFill>
                  <a:srgbClr val="FFFF00"/>
                </a:solidFill>
              </a:rPr>
              <a:t>:</a:t>
            </a:r>
          </a:p>
        </p:txBody>
      </p:sp>
      <p:pic>
        <p:nvPicPr>
          <p:cNvPr id="4" name="Content Placeholder 3"/>
          <p:cNvPicPr>
            <a:picLocks noGrp="1" noChangeAspect="1"/>
          </p:cNvPicPr>
          <p:nvPr>
            <p:ph idx="1"/>
          </p:nvPr>
        </p:nvPicPr>
        <p:blipFill>
          <a:blip r:embed="rId2"/>
          <a:stretch>
            <a:fillRect/>
          </a:stretch>
        </p:blipFill>
        <p:spPr>
          <a:xfrm>
            <a:off x="203474" y="2065868"/>
            <a:ext cx="11661131" cy="3570844"/>
          </a:xfrm>
          <a:prstGeom prst="rect">
            <a:avLst/>
          </a:prstGeom>
        </p:spPr>
      </p:pic>
      <p:sp>
        <p:nvSpPr>
          <p:cNvPr id="5" name="TextBox 4"/>
          <p:cNvSpPr txBox="1"/>
          <p:nvPr/>
        </p:nvSpPr>
        <p:spPr>
          <a:xfrm>
            <a:off x="313151" y="5824602"/>
            <a:ext cx="11110586" cy="461665"/>
          </a:xfrm>
          <a:prstGeom prst="rect">
            <a:avLst/>
          </a:prstGeom>
          <a:noFill/>
        </p:spPr>
        <p:txBody>
          <a:bodyPr wrap="square" rtlCol="0">
            <a:spAutoFit/>
          </a:bodyPr>
          <a:lstStyle/>
          <a:p>
            <a:r>
              <a:rPr lang="en-US" sz="2400" dirty="0"/>
              <a:t>This is on EVERY grant agreement for this program.   </a:t>
            </a:r>
          </a:p>
        </p:txBody>
      </p:sp>
    </p:spTree>
    <p:extLst>
      <p:ext uri="{BB962C8B-B14F-4D97-AF65-F5344CB8AC3E}">
        <p14:creationId xmlns:p14="http://schemas.microsoft.com/office/powerpoint/2010/main" val="2475856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1276" y="133936"/>
            <a:ext cx="10226784" cy="2947817"/>
          </a:xfrm>
          <a:prstGeom prst="rect">
            <a:avLst/>
          </a:prstGeom>
        </p:spPr>
      </p:pic>
      <p:pic>
        <p:nvPicPr>
          <p:cNvPr id="5" name="Picture 4"/>
          <p:cNvPicPr>
            <a:picLocks noChangeAspect="1"/>
          </p:cNvPicPr>
          <p:nvPr/>
        </p:nvPicPr>
        <p:blipFill>
          <a:blip r:embed="rId3"/>
          <a:stretch>
            <a:fillRect/>
          </a:stretch>
        </p:blipFill>
        <p:spPr>
          <a:xfrm>
            <a:off x="871276" y="2983969"/>
            <a:ext cx="10226784" cy="3874031"/>
          </a:xfrm>
          <a:prstGeom prst="rect">
            <a:avLst/>
          </a:prstGeom>
        </p:spPr>
      </p:pic>
      <p:sp>
        <p:nvSpPr>
          <p:cNvPr id="6" name="TextBox 5"/>
          <p:cNvSpPr txBox="1"/>
          <p:nvPr/>
        </p:nvSpPr>
        <p:spPr>
          <a:xfrm>
            <a:off x="1653435" y="6325644"/>
            <a:ext cx="9670093" cy="369332"/>
          </a:xfrm>
          <a:prstGeom prst="rect">
            <a:avLst/>
          </a:prstGeom>
          <a:noFill/>
        </p:spPr>
        <p:txBody>
          <a:bodyPr wrap="square" rtlCol="0">
            <a:spAutoFit/>
          </a:bodyPr>
          <a:lstStyle/>
          <a:p>
            <a:r>
              <a:rPr lang="en-US" dirty="0">
                <a:solidFill>
                  <a:schemeClr val="bg2"/>
                </a:solidFill>
              </a:rPr>
              <a:t>We have code citations for all our required activities</a:t>
            </a:r>
          </a:p>
        </p:txBody>
      </p:sp>
    </p:spTree>
    <p:extLst>
      <p:ext uri="{BB962C8B-B14F-4D97-AF65-F5344CB8AC3E}">
        <p14:creationId xmlns:p14="http://schemas.microsoft.com/office/powerpoint/2010/main" val="2268527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7314" y="141277"/>
            <a:ext cx="10760642" cy="6716723"/>
          </a:xfrm>
          <a:prstGeom prst="rect">
            <a:avLst/>
          </a:prstGeom>
        </p:spPr>
      </p:pic>
    </p:spTree>
    <p:extLst>
      <p:ext uri="{BB962C8B-B14F-4D97-AF65-F5344CB8AC3E}">
        <p14:creationId xmlns:p14="http://schemas.microsoft.com/office/powerpoint/2010/main" val="3712057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557" y="112537"/>
            <a:ext cx="11282493" cy="2213312"/>
          </a:xfrm>
          <a:prstGeom prst="rect">
            <a:avLst/>
          </a:prstGeom>
        </p:spPr>
      </p:pic>
      <p:pic>
        <p:nvPicPr>
          <p:cNvPr id="3" name="Picture 2"/>
          <p:cNvPicPr>
            <a:picLocks noChangeAspect="1"/>
          </p:cNvPicPr>
          <p:nvPr/>
        </p:nvPicPr>
        <p:blipFill>
          <a:blip r:embed="rId3"/>
          <a:stretch>
            <a:fillRect/>
          </a:stretch>
        </p:blipFill>
        <p:spPr>
          <a:xfrm>
            <a:off x="253978" y="2426058"/>
            <a:ext cx="11282493" cy="4372248"/>
          </a:xfrm>
          <a:prstGeom prst="rect">
            <a:avLst/>
          </a:prstGeom>
        </p:spPr>
      </p:pic>
    </p:spTree>
    <p:extLst>
      <p:ext uri="{BB962C8B-B14F-4D97-AF65-F5344CB8AC3E}">
        <p14:creationId xmlns:p14="http://schemas.microsoft.com/office/powerpoint/2010/main" val="3235285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5989" y="129174"/>
            <a:ext cx="10283868" cy="6613571"/>
          </a:xfrm>
          <a:prstGeom prst="rect">
            <a:avLst/>
          </a:prstGeom>
        </p:spPr>
      </p:pic>
    </p:spTree>
    <p:extLst>
      <p:ext uri="{BB962C8B-B14F-4D97-AF65-F5344CB8AC3E}">
        <p14:creationId xmlns:p14="http://schemas.microsoft.com/office/powerpoint/2010/main" val="1464345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484158"/>
          </a:xfrm>
          <a:prstGeom prst="rect">
            <a:avLst/>
          </a:prstGeom>
        </p:spPr>
      </p:pic>
      <p:sp>
        <p:nvSpPr>
          <p:cNvPr id="10" name="Text Placeholder 9">
            <a:extLst>
              <a:ext uri="{FF2B5EF4-FFF2-40B4-BE49-F238E27FC236}">
                <a16:creationId xmlns:a16="http://schemas.microsoft.com/office/drawing/2014/main" id="{854A7ADC-FE2D-4674-8E2A-B44185335CF3}"/>
              </a:ext>
            </a:extLst>
          </p:cNvPr>
          <p:cNvSpPr>
            <a:spLocks noGrp="1"/>
          </p:cNvSpPr>
          <p:nvPr>
            <p:ph type="body" idx="1"/>
          </p:nvPr>
        </p:nvSpPr>
        <p:spPr>
          <a:xfrm>
            <a:off x="1038224" y="2263140"/>
            <a:ext cx="10768965" cy="3840480"/>
          </a:xfrm>
        </p:spPr>
        <p:txBody>
          <a:bodyPr>
            <a:normAutofit fontScale="55000" lnSpcReduction="20000"/>
          </a:bodyPr>
          <a:lstStyle/>
          <a:p>
            <a:pPr marL="342900" indent="-342900">
              <a:buFont typeface="Arial" panose="020B0604020202020204" pitchFamily="34" charset="0"/>
              <a:buChar char="•"/>
            </a:pPr>
            <a:r>
              <a:rPr lang="en-US" sz="4000" dirty="0"/>
              <a:t>PLAN THE PROGRAM, HIRE STAFF, BUY SUPPLIES</a:t>
            </a:r>
          </a:p>
          <a:p>
            <a:pPr marL="342900" indent="-342900">
              <a:buFont typeface="Arial" panose="020B0604020202020204" pitchFamily="34" charset="0"/>
              <a:buChar char="•"/>
            </a:pPr>
            <a:r>
              <a:rPr lang="en-US" sz="4000" dirty="0"/>
              <a:t>ENROLL STUDENTS</a:t>
            </a:r>
          </a:p>
          <a:p>
            <a:pPr marL="342900" indent="-342900">
              <a:buFont typeface="Arial" panose="020B0604020202020204" pitchFamily="34" charset="0"/>
              <a:buChar char="•"/>
            </a:pPr>
            <a:r>
              <a:rPr lang="en-US" sz="4000" dirty="0"/>
              <a:t>TAKE ATTENDANCE EVERY DAY</a:t>
            </a:r>
          </a:p>
          <a:p>
            <a:pPr marL="342900" indent="-342900">
              <a:buFont typeface="Arial" panose="020B0604020202020204" pitchFamily="34" charset="0"/>
              <a:buChar char="•"/>
            </a:pPr>
            <a:r>
              <a:rPr lang="en-US" sz="4000" dirty="0"/>
              <a:t>COMMUNICATE ACTIVITIES TO PARENTS</a:t>
            </a:r>
          </a:p>
          <a:p>
            <a:pPr marL="342900" indent="-342900">
              <a:buFont typeface="Arial" panose="020B0604020202020204" pitchFamily="34" charset="0"/>
              <a:buChar char="•"/>
            </a:pPr>
            <a:r>
              <a:rPr lang="en-US" sz="4000" dirty="0"/>
              <a:t>WORK WITH SCHOOL PRINCIPAL AND STAFF TO SUPPORT THE NEEDS OF CHILDREN</a:t>
            </a:r>
          </a:p>
          <a:p>
            <a:pPr marL="342900" indent="-342900">
              <a:buFont typeface="Arial" panose="020B0604020202020204" pitchFamily="34" charset="0"/>
              <a:buChar char="•"/>
            </a:pPr>
            <a:r>
              <a:rPr lang="en-US" sz="4000" dirty="0"/>
              <a:t>HOLD A FAMILY ENGAGEMENT MEETING (MINIMUM OF ONE PER QUARTER)</a:t>
            </a:r>
          </a:p>
          <a:p>
            <a:pPr marL="342900" indent="-342900">
              <a:buFont typeface="Arial" panose="020B0604020202020204" pitchFamily="34" charset="0"/>
              <a:buChar char="•"/>
            </a:pPr>
            <a:r>
              <a:rPr lang="en-US" sz="4000" dirty="0"/>
              <a:t>ENROLL IN A BEST PRACTICE COMMITTEE</a:t>
            </a:r>
          </a:p>
          <a:p>
            <a:pPr marL="342900" indent="-342900">
              <a:buFont typeface="Arial" panose="020B0604020202020204" pitchFamily="34" charset="0"/>
              <a:buChar char="•"/>
            </a:pPr>
            <a:r>
              <a:rPr lang="en-US" sz="4000" dirty="0"/>
              <a:t>ATTEND PROFESSIONAL DEVELOPMENT EVENTS, WEBINARS AND TRAININGS</a:t>
            </a:r>
          </a:p>
          <a:p>
            <a:pPr marL="342900" indent="-342900">
              <a:buFont typeface="Arial" panose="020B0604020202020204" pitchFamily="34" charset="0"/>
              <a:buChar char="•"/>
            </a:pPr>
            <a:r>
              <a:rPr lang="en-US" sz="4000" dirty="0"/>
              <a:t>SUBMIT CLAIMS ON TIME AND WITH DOCUMENTATION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
        <p:nvSpPr>
          <p:cNvPr id="11" name="TextBox 10">
            <a:extLst>
              <a:ext uri="{FF2B5EF4-FFF2-40B4-BE49-F238E27FC236}">
                <a16:creationId xmlns:a16="http://schemas.microsoft.com/office/drawing/2014/main" id="{1B5CC7F7-5829-4046-8C59-756D38AB048C}"/>
              </a:ext>
            </a:extLst>
          </p:cNvPr>
          <p:cNvSpPr txBox="1"/>
          <p:nvPr/>
        </p:nvSpPr>
        <p:spPr>
          <a:xfrm>
            <a:off x="834389" y="5806440"/>
            <a:ext cx="10768965" cy="646331"/>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TIP:  YOU WILL RECEIVE EMAILS ABOUT THE APR  DATA REPORTING BUT </a:t>
            </a:r>
            <a:r>
              <a:rPr lang="en-US" b="1" dirty="0">
                <a:solidFill>
                  <a:srgbClr val="FF0000"/>
                </a:solidFill>
                <a:effectLst>
                  <a:outerShdw blurRad="38100" dist="38100" dir="2700000" algn="tl">
                    <a:srgbClr val="000000">
                      <a:alpha val="43137"/>
                    </a:srgbClr>
                  </a:outerShdw>
                </a:effectLst>
              </a:rPr>
              <a:t>YOU WILL NOT DO THIS </a:t>
            </a:r>
            <a:r>
              <a:rPr lang="en-US" b="1" dirty="0">
                <a:effectLst>
                  <a:outerShdw blurRad="38100" dist="38100" dir="2700000" algn="tl">
                    <a:srgbClr val="000000">
                      <a:alpha val="43137"/>
                    </a:srgbClr>
                  </a:outerShdw>
                </a:effectLst>
              </a:rPr>
              <a:t>YOUR FIRST YEAR BECAUSE WE REPORT EVALUATION DATA ONE YEAR BEHIND.</a:t>
            </a:r>
          </a:p>
        </p:txBody>
      </p:sp>
    </p:spTree>
    <p:extLst>
      <p:ext uri="{BB962C8B-B14F-4D97-AF65-F5344CB8AC3E}">
        <p14:creationId xmlns:p14="http://schemas.microsoft.com/office/powerpoint/2010/main" val="500349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949884"/>
            <a:ext cx="10131425" cy="1456267"/>
          </a:xfrm>
        </p:spPr>
        <p:txBody>
          <a:bodyPr>
            <a:normAutofit/>
          </a:bodyPr>
          <a:lstStyle/>
          <a:p>
            <a:r>
              <a:rPr lang="en-US" sz="4800" dirty="0"/>
              <a:t>FIRST STEPS:</a:t>
            </a:r>
            <a:br>
              <a:rPr lang="en-US" sz="4800" dirty="0"/>
            </a:br>
            <a:endParaRPr lang="en-US" dirty="0"/>
          </a:p>
        </p:txBody>
      </p:sp>
      <p:sp>
        <p:nvSpPr>
          <p:cNvPr id="3" name="Content Placeholder 2"/>
          <p:cNvSpPr>
            <a:spLocks noGrp="1"/>
          </p:cNvSpPr>
          <p:nvPr>
            <p:ph idx="1"/>
          </p:nvPr>
        </p:nvSpPr>
        <p:spPr>
          <a:xfrm>
            <a:off x="507826" y="2839928"/>
            <a:ext cx="11176347" cy="3649133"/>
          </a:xfrm>
        </p:spPr>
        <p:txBody>
          <a:bodyPr/>
          <a:lstStyle/>
          <a:p>
            <a:r>
              <a:rPr lang="en-US" sz="4400" b="1" dirty="0"/>
              <a:t>21CCLC Grantee Timeline and Yearly Activities</a:t>
            </a:r>
            <a:endParaRPr lang="en-US" sz="4400" dirty="0"/>
          </a:p>
          <a:p>
            <a:r>
              <a:rPr lang="en-US" sz="4400" dirty="0">
                <a:solidFill>
                  <a:srgbClr val="FFFF00"/>
                </a:solidFill>
              </a:rPr>
              <a:t> </a:t>
            </a:r>
            <a:r>
              <a:rPr lang="en-US" sz="5400" dirty="0">
                <a:solidFill>
                  <a:srgbClr val="FFFF00"/>
                </a:solidFill>
              </a:rPr>
              <a:t>FAMILY Engagement Guide</a:t>
            </a:r>
            <a:endParaRPr lang="en-US" dirty="0"/>
          </a:p>
        </p:txBody>
      </p:sp>
      <p:pic>
        <p:nvPicPr>
          <p:cNvPr id="4" name="Picture 3"/>
          <p:cNvPicPr>
            <a:picLocks noChangeAspect="1"/>
          </p:cNvPicPr>
          <p:nvPr/>
        </p:nvPicPr>
        <p:blipFill>
          <a:blip r:embed="rId2"/>
          <a:stretch>
            <a:fillRect/>
          </a:stretch>
        </p:blipFill>
        <p:spPr>
          <a:xfrm>
            <a:off x="0" y="0"/>
            <a:ext cx="12192000" cy="1484158"/>
          </a:xfrm>
          <a:prstGeom prst="rect">
            <a:avLst/>
          </a:prstGeom>
        </p:spPr>
      </p:pic>
    </p:spTree>
    <p:extLst>
      <p:ext uri="{BB962C8B-B14F-4D97-AF65-F5344CB8AC3E}">
        <p14:creationId xmlns:p14="http://schemas.microsoft.com/office/powerpoint/2010/main" val="1595170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0"/>
            <a:ext cx="10131425" cy="1456267"/>
          </a:xfrm>
        </p:spPr>
        <p:txBody>
          <a:bodyPr/>
          <a:lstStyle/>
          <a:p>
            <a:r>
              <a:rPr lang="en-US" u="sng" dirty="0">
                <a:solidFill>
                  <a:srgbClr val="FFFF00"/>
                </a:solidFill>
              </a:rPr>
              <a:t>FIRST STEPS:</a:t>
            </a:r>
          </a:p>
        </p:txBody>
      </p:sp>
      <p:sp>
        <p:nvSpPr>
          <p:cNvPr id="3" name="Content Placeholder 2"/>
          <p:cNvSpPr>
            <a:spLocks noGrp="1"/>
          </p:cNvSpPr>
          <p:nvPr>
            <p:ph idx="1"/>
          </p:nvPr>
        </p:nvSpPr>
        <p:spPr/>
        <p:txBody>
          <a:bodyPr>
            <a:noAutofit/>
          </a:bodyPr>
          <a:lstStyle/>
          <a:p>
            <a:pPr marL="0" indent="0">
              <a:buNone/>
            </a:pPr>
            <a:r>
              <a:rPr lang="en-US" sz="2800" dirty="0"/>
              <a:t>1. Enroll children in your program </a:t>
            </a:r>
          </a:p>
          <a:p>
            <a:pPr marL="0" indent="0">
              <a:buNone/>
            </a:pPr>
            <a:r>
              <a:rPr lang="en-US" sz="2800" dirty="0"/>
              <a:t>2. Recruit teachers and community groups to provide engaging enrichment</a:t>
            </a:r>
          </a:p>
          <a:p>
            <a:pPr marL="0" indent="0">
              <a:buNone/>
            </a:pPr>
            <a:r>
              <a:rPr lang="en-US" sz="2800" dirty="0"/>
              <a:t>3. Buy supplies and snacks</a:t>
            </a:r>
          </a:p>
          <a:p>
            <a:pPr marL="0" indent="0">
              <a:buNone/>
            </a:pPr>
            <a:r>
              <a:rPr lang="en-US" sz="2800" dirty="0"/>
              <a:t>4. Have a Parent Engagement Meeting (every quarter)</a:t>
            </a:r>
          </a:p>
          <a:p>
            <a:pPr marL="0" indent="0">
              <a:buNone/>
            </a:pPr>
            <a:r>
              <a:rPr lang="en-US" sz="2800" dirty="0"/>
              <a:t>5. Have a budget planning meeting</a:t>
            </a:r>
          </a:p>
          <a:p>
            <a:pPr marL="0" indent="0">
              <a:buNone/>
            </a:pPr>
            <a:r>
              <a:rPr lang="en-US" sz="2800" dirty="0"/>
              <a:t>6. Monitor how your program is operating- if you need help- contact Vic</a:t>
            </a:r>
          </a:p>
          <a:p>
            <a:pPr marL="0" indent="0">
              <a:buNone/>
            </a:pPr>
            <a:r>
              <a:rPr lang="en-US" sz="2800" dirty="0"/>
              <a:t>7. The Iowa Afterschool Alliance will do a Best Practice site visit your first year and help you with PD, partnerships and resources to help you succeed.</a:t>
            </a:r>
          </a:p>
        </p:txBody>
      </p:sp>
    </p:spTree>
    <p:extLst>
      <p:ext uri="{BB962C8B-B14F-4D97-AF65-F5344CB8AC3E}">
        <p14:creationId xmlns:p14="http://schemas.microsoft.com/office/powerpoint/2010/main" val="1805269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11" y="334028"/>
            <a:ext cx="10875722" cy="1456267"/>
          </a:xfrm>
        </p:spPr>
        <p:txBody>
          <a:bodyPr/>
          <a:lstStyle/>
          <a:p>
            <a:r>
              <a:rPr lang="en-US" b="1" dirty="0">
                <a:effectLst>
                  <a:outerShdw blurRad="38100" dist="38100" dir="2700000" algn="tl">
                    <a:srgbClr val="000000">
                      <a:alpha val="43137"/>
                    </a:srgbClr>
                  </a:outerShdw>
                </a:effectLst>
              </a:rPr>
              <a:t>Introductions</a:t>
            </a:r>
            <a:r>
              <a:rPr lang="en-US" dirty="0"/>
              <a:t>- </a:t>
            </a:r>
            <a:r>
              <a:rPr lang="en-US" sz="3200" dirty="0"/>
              <a:t>how will your program help kids?</a:t>
            </a:r>
          </a:p>
        </p:txBody>
      </p:sp>
      <p:pic>
        <p:nvPicPr>
          <p:cNvPr id="4" name="Content Placeholder 3"/>
          <p:cNvPicPr>
            <a:picLocks noGrp="1" noChangeAspect="1"/>
          </p:cNvPicPr>
          <p:nvPr>
            <p:ph idx="1"/>
          </p:nvPr>
        </p:nvPicPr>
        <p:blipFill>
          <a:blip r:embed="rId2"/>
          <a:stretch>
            <a:fillRect/>
          </a:stretch>
        </p:blipFill>
        <p:spPr>
          <a:xfrm>
            <a:off x="497911" y="1364411"/>
            <a:ext cx="10131425" cy="4720452"/>
          </a:xfrm>
          <a:prstGeom prst="rect">
            <a:avLst/>
          </a:prstGeom>
        </p:spPr>
      </p:pic>
      <p:sp>
        <p:nvSpPr>
          <p:cNvPr id="3" name="TextBox 2"/>
          <p:cNvSpPr txBox="1"/>
          <p:nvPr/>
        </p:nvSpPr>
        <p:spPr>
          <a:xfrm>
            <a:off x="609008" y="6195060"/>
            <a:ext cx="11761469" cy="400110"/>
          </a:xfrm>
          <a:prstGeom prst="rect">
            <a:avLst/>
          </a:prstGeom>
          <a:noFill/>
        </p:spPr>
        <p:txBody>
          <a:bodyPr wrap="square" rtlCol="0">
            <a:spAutoFit/>
          </a:bodyPr>
          <a:lstStyle/>
          <a:p>
            <a:r>
              <a:rPr lang="en-US" sz="2000" dirty="0">
                <a:solidFill>
                  <a:srgbClr val="FFFF00"/>
                </a:solidFill>
              </a:rPr>
              <a:t> PLEASE PROVIDE YOUR EMAIL and CELL PHONE NUMBER</a:t>
            </a:r>
          </a:p>
        </p:txBody>
      </p:sp>
    </p:spTree>
    <p:extLst>
      <p:ext uri="{BB962C8B-B14F-4D97-AF65-F5344CB8AC3E}">
        <p14:creationId xmlns:p14="http://schemas.microsoft.com/office/powerpoint/2010/main" val="4214152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1293"/>
            <a:ext cx="10131425" cy="1456267"/>
          </a:xfrm>
          <a:solidFill>
            <a:schemeClr val="tx1"/>
          </a:solidFill>
        </p:spPr>
        <p:txBody>
          <a:bodyPr/>
          <a:lstStyle/>
          <a:p>
            <a:endParaRPr lang="en-US" dirty="0"/>
          </a:p>
        </p:txBody>
      </p:sp>
      <p:sp>
        <p:nvSpPr>
          <p:cNvPr id="3" name="Content Placeholder 2"/>
          <p:cNvSpPr>
            <a:spLocks noGrp="1"/>
          </p:cNvSpPr>
          <p:nvPr>
            <p:ph idx="1"/>
          </p:nvPr>
        </p:nvSpPr>
        <p:spPr>
          <a:xfrm>
            <a:off x="685800" y="1712668"/>
            <a:ext cx="10236896" cy="4800866"/>
          </a:xfrm>
        </p:spPr>
        <p:txBody>
          <a:bodyPr>
            <a:normAutofit/>
          </a:bodyPr>
          <a:lstStyle/>
          <a:p>
            <a:pPr marL="0" indent="0">
              <a:buNone/>
            </a:pPr>
            <a:r>
              <a:rPr lang="en-US" sz="2800" u="sng" dirty="0">
                <a:solidFill>
                  <a:srgbClr val="FFFF00"/>
                </a:solidFill>
                <a:effectLst>
                  <a:outerShdw blurRad="38100" dist="38100" dir="2700000" algn="tl">
                    <a:srgbClr val="000000">
                      <a:alpha val="43137"/>
                    </a:srgbClr>
                  </a:outerShdw>
                </a:effectLst>
              </a:rPr>
              <a:t>START YOUR PROGRAM</a:t>
            </a:r>
          </a:p>
          <a:p>
            <a:r>
              <a:rPr lang="en-US" sz="2400" u="sng" dirty="0">
                <a:effectLst>
                  <a:outerShdw blurRad="38100" dist="38100" dir="2700000" algn="tl">
                    <a:srgbClr val="000000">
                      <a:alpha val="43137"/>
                    </a:srgbClr>
                  </a:outerShdw>
                </a:effectLst>
              </a:rPr>
              <a:t>Focus on the needs of children  </a:t>
            </a:r>
            <a:r>
              <a:rPr lang="en-US" sz="2400" dirty="0">
                <a:solidFill>
                  <a:srgbClr val="FF0000"/>
                </a:solidFill>
              </a:rPr>
              <a:t>- More programs providing full meals</a:t>
            </a:r>
          </a:p>
          <a:p>
            <a:r>
              <a:rPr lang="en-US" sz="2400" u="sng" dirty="0"/>
              <a:t>Developing partnerships </a:t>
            </a:r>
            <a:r>
              <a:rPr lang="en-US" sz="2400" dirty="0"/>
              <a:t>(Community Colleges,  4H, United Way,  Nutrition, Physical Education, and More)  </a:t>
            </a:r>
            <a:r>
              <a:rPr lang="en-US" sz="2400" dirty="0">
                <a:solidFill>
                  <a:srgbClr val="FF0000"/>
                </a:solidFill>
              </a:rPr>
              <a:t>- over 700 partners - up from 24 in 2011</a:t>
            </a:r>
          </a:p>
          <a:p>
            <a:r>
              <a:rPr lang="en-US" sz="2400" dirty="0"/>
              <a:t>Gathering Your data</a:t>
            </a:r>
            <a:r>
              <a:rPr lang="en-US" sz="2400" dirty="0">
                <a:solidFill>
                  <a:srgbClr val="FF0000"/>
                </a:solidFill>
              </a:rPr>
              <a:t>–Data helps validate our good work</a:t>
            </a:r>
          </a:p>
          <a:p>
            <a:r>
              <a:rPr lang="en-US" sz="2400" u="sng" dirty="0"/>
              <a:t>Improving our evaluation </a:t>
            </a:r>
            <a:r>
              <a:rPr lang="en-US" sz="2400" dirty="0"/>
              <a:t>(ERMS)  </a:t>
            </a:r>
            <a:r>
              <a:rPr lang="en-US" sz="2400" dirty="0">
                <a:solidFill>
                  <a:srgbClr val="FF0000"/>
                </a:solidFill>
              </a:rPr>
              <a:t>- Collects data for state evaluation-training for local evaluators.  Local evaluations are posted on your web site.</a:t>
            </a:r>
          </a:p>
          <a:p>
            <a:r>
              <a:rPr lang="en-US" sz="2400" dirty="0"/>
              <a:t>Committees to share and improve our work-</a:t>
            </a:r>
            <a:r>
              <a:rPr lang="en-US" sz="2400" dirty="0">
                <a:solidFill>
                  <a:srgbClr val="FF0000"/>
                </a:solidFill>
              </a:rPr>
              <a:t>A community of practice</a:t>
            </a:r>
          </a:p>
          <a:p>
            <a:r>
              <a:rPr lang="en-US" sz="2400" dirty="0"/>
              <a:t>Reading is our Priority along with Math-</a:t>
            </a:r>
            <a:r>
              <a:rPr lang="en-US" sz="2400" dirty="0">
                <a:solidFill>
                  <a:srgbClr val="FF0000"/>
                </a:solidFill>
              </a:rPr>
              <a:t>We report this data to Congress via the APR online data system.</a:t>
            </a:r>
            <a:endParaRPr lang="en-US" sz="2400" dirty="0"/>
          </a:p>
        </p:txBody>
      </p:sp>
      <p:pic>
        <p:nvPicPr>
          <p:cNvPr id="4" name="Picture 2" descr="Iowa21CCLC"/>
          <p:cNvPicPr>
            <a:picLocks noChangeAspect="1" noChangeArrowheads="1"/>
          </p:cNvPicPr>
          <p:nvPr/>
        </p:nvPicPr>
        <p:blipFill>
          <a:blip r:embed="rId2" cstate="print"/>
          <a:srcRect/>
          <a:stretch>
            <a:fillRect/>
          </a:stretch>
        </p:blipFill>
        <p:spPr bwMode="auto">
          <a:xfrm>
            <a:off x="1139064" y="186185"/>
            <a:ext cx="6686550" cy="1154066"/>
          </a:xfrm>
          <a:prstGeom prst="rect">
            <a:avLst/>
          </a:prstGeom>
          <a:noFill/>
        </p:spPr>
      </p:pic>
    </p:spTree>
    <p:extLst>
      <p:ext uri="{BB962C8B-B14F-4D97-AF65-F5344CB8AC3E}">
        <p14:creationId xmlns:p14="http://schemas.microsoft.com/office/powerpoint/2010/main" val="356927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FF00"/>
                </a:solidFill>
              </a:rPr>
              <a:t>Family engagement</a:t>
            </a:r>
            <a:r>
              <a:rPr lang="en-US" dirty="0">
                <a:solidFill>
                  <a:srgbClr val="FFFF00"/>
                </a:solidFill>
              </a:rPr>
              <a:t>:   4 meetings a year (min)</a:t>
            </a:r>
          </a:p>
        </p:txBody>
      </p:sp>
      <p:sp>
        <p:nvSpPr>
          <p:cNvPr id="3" name="Content Placeholder 2"/>
          <p:cNvSpPr>
            <a:spLocks noGrp="1"/>
          </p:cNvSpPr>
          <p:nvPr>
            <p:ph idx="1"/>
          </p:nvPr>
        </p:nvSpPr>
        <p:spPr>
          <a:xfrm>
            <a:off x="588723" y="2142067"/>
            <a:ext cx="10228503" cy="4383993"/>
          </a:xfrm>
        </p:spPr>
        <p:txBody>
          <a:bodyPr>
            <a:normAutofit fontScale="92500" lnSpcReduction="20000"/>
          </a:bodyPr>
          <a:lstStyle/>
          <a:p>
            <a:r>
              <a:rPr lang="en-US" sz="2800" dirty="0"/>
              <a:t>Inform families about the program –showcase some activities each meeting</a:t>
            </a:r>
          </a:p>
          <a:p>
            <a:r>
              <a:rPr lang="en-US" sz="2800" dirty="0">
                <a:solidFill>
                  <a:srgbClr val="FFFF00"/>
                </a:solidFill>
              </a:rPr>
              <a:t>Recognize the achievements of children</a:t>
            </a:r>
            <a:r>
              <a:rPr lang="en-US" sz="2800" dirty="0"/>
              <a:t> (attendance, behavior and academics)</a:t>
            </a:r>
          </a:p>
          <a:p>
            <a:r>
              <a:rPr lang="en-US" sz="2800" dirty="0"/>
              <a:t>Partner with a Community College to support Adult Literacy (a required partnership)</a:t>
            </a:r>
          </a:p>
          <a:p>
            <a:r>
              <a:rPr lang="en-US" sz="2800" dirty="0"/>
              <a:t>Partner with a local restaurant to provide food at this meeting </a:t>
            </a:r>
          </a:p>
          <a:p>
            <a:r>
              <a:rPr lang="en-US" sz="2800" dirty="0"/>
              <a:t>Do a cultural potluck to share different foods and learn about each other</a:t>
            </a:r>
          </a:p>
          <a:p>
            <a:r>
              <a:rPr lang="en-US" sz="2800" dirty="0"/>
              <a:t>Ask parents to volunteer on field trips or a Saturday event</a:t>
            </a:r>
          </a:p>
          <a:p>
            <a:endParaRPr lang="en-US" sz="2400" dirty="0"/>
          </a:p>
          <a:p>
            <a:r>
              <a:rPr lang="en-US" sz="2400" dirty="0"/>
              <a:t>- </a:t>
            </a:r>
            <a:r>
              <a:rPr lang="en-US" sz="2400" dirty="0">
                <a:solidFill>
                  <a:srgbClr val="FFFF00"/>
                </a:solidFill>
              </a:rPr>
              <a:t>SEE THE GUIDE TO FAMILY ENGAGEMENT</a:t>
            </a:r>
          </a:p>
        </p:txBody>
      </p:sp>
    </p:spTree>
    <p:extLst>
      <p:ext uri="{BB962C8B-B14F-4D97-AF65-F5344CB8AC3E}">
        <p14:creationId xmlns:p14="http://schemas.microsoft.com/office/powerpoint/2010/main" val="3417475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949884"/>
            <a:ext cx="10131425" cy="1456267"/>
          </a:xfrm>
        </p:spPr>
        <p:txBody>
          <a:bodyPr>
            <a:normAutofit fontScale="90000"/>
          </a:bodyPr>
          <a:lstStyle/>
          <a:p>
            <a:r>
              <a:rPr lang="en-US" sz="4800" dirty="0"/>
              <a:t>SUPPORT, MONITORING AND ATTENDANCE</a:t>
            </a:r>
            <a:br>
              <a:rPr lang="en-US" sz="4800" dirty="0"/>
            </a:br>
            <a:endParaRPr lang="en-US" sz="4800" dirty="0">
              <a:solidFill>
                <a:srgbClr val="FFFF00"/>
              </a:solidFill>
            </a:endParaRPr>
          </a:p>
        </p:txBody>
      </p:sp>
      <p:sp>
        <p:nvSpPr>
          <p:cNvPr id="3" name="Content Placeholder 2"/>
          <p:cNvSpPr>
            <a:spLocks noGrp="1"/>
          </p:cNvSpPr>
          <p:nvPr>
            <p:ph idx="1"/>
          </p:nvPr>
        </p:nvSpPr>
        <p:spPr>
          <a:xfrm>
            <a:off x="507826" y="2839928"/>
            <a:ext cx="11176347" cy="3649133"/>
          </a:xfrm>
        </p:spPr>
        <p:txBody>
          <a:bodyPr/>
          <a:lstStyle/>
          <a:p>
            <a:r>
              <a:rPr lang="en-US" sz="4400" dirty="0">
                <a:solidFill>
                  <a:srgbClr val="FFFF00"/>
                </a:solidFill>
              </a:rPr>
              <a:t>Guidance on Attendance</a:t>
            </a:r>
          </a:p>
          <a:p>
            <a:r>
              <a:rPr lang="en-US" sz="4400" dirty="0">
                <a:solidFill>
                  <a:srgbClr val="FFFF00"/>
                </a:solidFill>
              </a:rPr>
              <a:t>The importance of field trips</a:t>
            </a:r>
            <a:endParaRPr lang="en-US" dirty="0"/>
          </a:p>
        </p:txBody>
      </p:sp>
      <p:pic>
        <p:nvPicPr>
          <p:cNvPr id="4" name="Picture 3"/>
          <p:cNvPicPr>
            <a:picLocks noChangeAspect="1"/>
          </p:cNvPicPr>
          <p:nvPr/>
        </p:nvPicPr>
        <p:blipFill>
          <a:blip r:embed="rId2"/>
          <a:stretch>
            <a:fillRect/>
          </a:stretch>
        </p:blipFill>
        <p:spPr>
          <a:xfrm>
            <a:off x="0" y="0"/>
            <a:ext cx="12192000" cy="1484158"/>
          </a:xfrm>
          <a:prstGeom prst="rect">
            <a:avLst/>
          </a:prstGeom>
        </p:spPr>
      </p:pic>
    </p:spTree>
    <p:extLst>
      <p:ext uri="{BB962C8B-B14F-4D97-AF65-F5344CB8AC3E}">
        <p14:creationId xmlns:p14="http://schemas.microsoft.com/office/powerpoint/2010/main" val="3071077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stretch>
            <a:fillRect/>
          </a:stretch>
        </p:blipFill>
        <p:spPr>
          <a:xfrm>
            <a:off x="452142" y="296449"/>
            <a:ext cx="11291775" cy="2835058"/>
          </a:xfrm>
          <a:prstGeom prst="rect">
            <a:avLst/>
          </a:prstGeom>
        </p:spPr>
      </p:pic>
      <p:pic>
        <p:nvPicPr>
          <p:cNvPr id="3" name="Picture 2"/>
          <p:cNvPicPr>
            <a:picLocks noChangeAspect="1"/>
          </p:cNvPicPr>
          <p:nvPr/>
        </p:nvPicPr>
        <p:blipFill>
          <a:blip r:embed="rId3"/>
          <a:stretch>
            <a:fillRect/>
          </a:stretch>
        </p:blipFill>
        <p:spPr>
          <a:xfrm>
            <a:off x="450461" y="3131507"/>
            <a:ext cx="11293456" cy="3523172"/>
          </a:xfrm>
          <a:prstGeom prst="rect">
            <a:avLst/>
          </a:prstGeom>
        </p:spPr>
      </p:pic>
    </p:spTree>
    <p:extLst>
      <p:ext uri="{BB962C8B-B14F-4D97-AF65-F5344CB8AC3E}">
        <p14:creationId xmlns:p14="http://schemas.microsoft.com/office/powerpoint/2010/main" val="3400785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475" y="242430"/>
            <a:ext cx="8991272" cy="6296155"/>
          </a:xfrm>
          <a:prstGeom prst="rect">
            <a:avLst/>
          </a:prstGeom>
        </p:spPr>
      </p:pic>
    </p:spTree>
    <p:extLst>
      <p:ext uri="{BB962C8B-B14F-4D97-AF65-F5344CB8AC3E}">
        <p14:creationId xmlns:p14="http://schemas.microsoft.com/office/powerpoint/2010/main" val="3008660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81158"/>
            <a:ext cx="10131425" cy="1456267"/>
          </a:xfrm>
        </p:spPr>
        <p:txBody>
          <a:bodyPr/>
          <a:lstStyle/>
          <a:p>
            <a:r>
              <a:rPr lang="en-US" u="sng" dirty="0">
                <a:solidFill>
                  <a:srgbClr val="FFFF00"/>
                </a:solidFill>
              </a:rPr>
              <a:t>COMMITTEES:  </a:t>
            </a:r>
            <a:r>
              <a:rPr lang="en-US" dirty="0"/>
              <a:t>A Community of practice</a:t>
            </a:r>
          </a:p>
        </p:txBody>
      </p:sp>
      <p:sp>
        <p:nvSpPr>
          <p:cNvPr id="3" name="Content Placeholder 2"/>
          <p:cNvSpPr>
            <a:spLocks noGrp="1"/>
          </p:cNvSpPr>
          <p:nvPr>
            <p:ph idx="1"/>
          </p:nvPr>
        </p:nvSpPr>
        <p:spPr>
          <a:xfrm>
            <a:off x="685801" y="2142067"/>
            <a:ext cx="10131425" cy="3983160"/>
          </a:xfrm>
        </p:spPr>
        <p:txBody>
          <a:bodyPr/>
          <a:lstStyle/>
          <a:p>
            <a:r>
              <a:rPr lang="en-US" sz="2400" dirty="0"/>
              <a:t>We have </a:t>
            </a:r>
            <a:r>
              <a:rPr lang="en-US" sz="2400" dirty="0">
                <a:solidFill>
                  <a:srgbClr val="FFFF00"/>
                </a:solidFill>
              </a:rPr>
              <a:t>five*</a:t>
            </a:r>
            <a:r>
              <a:rPr lang="en-US" sz="2400" dirty="0"/>
              <a:t> committees- you are required to </a:t>
            </a:r>
            <a:r>
              <a:rPr lang="en-US" sz="2400" dirty="0">
                <a:solidFill>
                  <a:srgbClr val="FFFF00"/>
                </a:solidFill>
              </a:rPr>
              <a:t>participate in one of the five </a:t>
            </a:r>
            <a:r>
              <a:rPr lang="en-US" sz="2400" dirty="0"/>
              <a:t>committees for each cohort your are funded in.</a:t>
            </a:r>
          </a:p>
          <a:p>
            <a:pPr marL="342900" indent="-342900">
              <a:buFont typeface="+mj-lt"/>
              <a:buAutoNum type="arabicPeriod"/>
            </a:pPr>
            <a:r>
              <a:rPr lang="en-US" sz="2400" dirty="0"/>
              <a:t>COMMUNICATIONS and ENGAGEMENT</a:t>
            </a:r>
          </a:p>
          <a:p>
            <a:pPr marL="342900" indent="-342900">
              <a:buFont typeface="+mj-lt"/>
              <a:buAutoNum type="arabicPeriod"/>
            </a:pPr>
            <a:r>
              <a:rPr lang="en-US" sz="2400" dirty="0"/>
              <a:t>EVALUATION  and SUSTAINABILITY</a:t>
            </a:r>
          </a:p>
          <a:p>
            <a:pPr marL="342900" indent="-342900">
              <a:buFont typeface="+mj-lt"/>
              <a:buAutoNum type="arabicPeriod"/>
            </a:pPr>
            <a:r>
              <a:rPr lang="en-US" sz="2400" dirty="0"/>
              <a:t>FAMILY ENGAGEMENT  </a:t>
            </a:r>
          </a:p>
          <a:p>
            <a:pPr marL="342900" indent="-342900">
              <a:buFont typeface="+mj-lt"/>
              <a:buAutoNum type="arabicPeriod"/>
            </a:pPr>
            <a:r>
              <a:rPr lang="en-US" sz="2400" dirty="0"/>
              <a:t>PROFESSIONAL DEVELOPMENT</a:t>
            </a:r>
          </a:p>
          <a:p>
            <a:pPr marL="342900" indent="-342900">
              <a:buFont typeface="+mj-lt"/>
              <a:buAutoNum type="arabicPeriod"/>
            </a:pPr>
            <a:r>
              <a:rPr lang="en-US" sz="2400" dirty="0"/>
              <a:t>PROGRAM SUPPORT  </a:t>
            </a:r>
          </a:p>
          <a:p>
            <a:pPr marL="342900" indent="-342900">
              <a:buFont typeface="+mj-lt"/>
              <a:buAutoNum type="arabicPeriod"/>
            </a:pPr>
            <a:r>
              <a:rPr lang="en-US" sz="2400" dirty="0"/>
              <a:t>*</a:t>
            </a:r>
            <a:r>
              <a:rPr lang="en-US" sz="2400" dirty="0">
                <a:solidFill>
                  <a:srgbClr val="FFC000"/>
                </a:solidFill>
              </a:rPr>
              <a:t>NEW GRANTEE-STAFF </a:t>
            </a:r>
            <a:r>
              <a:rPr lang="en-US" sz="2400" dirty="0"/>
              <a:t>TRANSITION</a:t>
            </a:r>
          </a:p>
          <a:p>
            <a:endParaRPr lang="en-US" dirty="0"/>
          </a:p>
          <a:p>
            <a:endParaRPr lang="en-US" dirty="0"/>
          </a:p>
        </p:txBody>
      </p:sp>
      <p:pic>
        <p:nvPicPr>
          <p:cNvPr id="4" name="Picture 3"/>
          <p:cNvPicPr>
            <a:picLocks noChangeAspect="1"/>
          </p:cNvPicPr>
          <p:nvPr/>
        </p:nvPicPr>
        <p:blipFill>
          <a:blip r:embed="rId2"/>
          <a:stretch>
            <a:fillRect/>
          </a:stretch>
        </p:blipFill>
        <p:spPr>
          <a:xfrm>
            <a:off x="6235744" y="3189049"/>
            <a:ext cx="5657850" cy="3486150"/>
          </a:xfrm>
          <a:prstGeom prst="rect">
            <a:avLst/>
          </a:prstGeom>
        </p:spPr>
      </p:pic>
      <p:sp>
        <p:nvSpPr>
          <p:cNvPr id="5" name="TextBox 4"/>
          <p:cNvSpPr txBox="1"/>
          <p:nvPr/>
        </p:nvSpPr>
        <p:spPr>
          <a:xfrm>
            <a:off x="4369366" y="5430717"/>
            <a:ext cx="4334005" cy="646331"/>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Support website     </a:t>
            </a:r>
            <a:r>
              <a:rPr lang="en-US" b="1" dirty="0">
                <a:effectLst>
                  <a:outerShdw blurRad="38100" dist="38100" dir="2700000" algn="tl">
                    <a:srgbClr val="000000">
                      <a:alpha val="43137"/>
                    </a:srgbClr>
                  </a:outerShdw>
                </a:effectLst>
                <a:hlinkClick r:id="rId3"/>
              </a:rPr>
              <a:t>-www.iowa21cclc.com</a:t>
            </a:r>
            <a:endParaRPr lang="en-US" b="1"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669632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D1815-8D2F-47AB-880D-AC20DB86D15D}"/>
              </a:ext>
            </a:extLst>
          </p:cNvPr>
          <p:cNvSpPr>
            <a:spLocks noGrp="1"/>
          </p:cNvSpPr>
          <p:nvPr>
            <p:ph type="title"/>
          </p:nvPr>
        </p:nvSpPr>
        <p:spPr/>
        <p:txBody>
          <a:bodyPr/>
          <a:lstStyle/>
          <a:p>
            <a:r>
              <a:rPr lang="en-US" dirty="0">
                <a:solidFill>
                  <a:srgbClr val="FFC000"/>
                </a:solidFill>
              </a:rPr>
              <a:t>New Grantee / staff turnover</a:t>
            </a:r>
          </a:p>
        </p:txBody>
      </p:sp>
      <p:sp>
        <p:nvSpPr>
          <p:cNvPr id="3" name="Content Placeholder 2">
            <a:extLst>
              <a:ext uri="{FF2B5EF4-FFF2-40B4-BE49-F238E27FC236}">
                <a16:creationId xmlns:a16="http://schemas.microsoft.com/office/drawing/2014/main" id="{21D0654B-B0F8-4DAC-B23A-AEB91F4129E0}"/>
              </a:ext>
            </a:extLst>
          </p:cNvPr>
          <p:cNvSpPr>
            <a:spLocks noGrp="1"/>
          </p:cNvSpPr>
          <p:nvPr>
            <p:ph idx="1"/>
          </p:nvPr>
        </p:nvSpPr>
        <p:spPr>
          <a:xfrm>
            <a:off x="626745" y="1920240"/>
            <a:ext cx="10938510" cy="4328160"/>
          </a:xfrm>
        </p:spPr>
        <p:txBody>
          <a:bodyPr/>
          <a:lstStyle/>
          <a:p>
            <a:r>
              <a:rPr lang="en-US" sz="2000" dirty="0"/>
              <a:t>This committee meets monthly and is designed to provide additional support in the operation of the program.</a:t>
            </a:r>
          </a:p>
          <a:p>
            <a:r>
              <a:rPr lang="en-US" sz="2000" dirty="0"/>
              <a:t>IF YOU HAVE STAFF TURNOVER- YOU MUST ENROLL THE NEW STAFF IN THIS COMMITTEE</a:t>
            </a:r>
          </a:p>
          <a:p>
            <a:r>
              <a:rPr lang="en-US" sz="2000" dirty="0">
                <a:solidFill>
                  <a:srgbClr val="FFC000"/>
                </a:solidFill>
              </a:rPr>
              <a:t>IF YOU HAVE STAFF TURNOVER- YOU MUST NOTIFY THE IOWA DEPT. OF EDUCATION VIA EMSAIL WITH THE NEW STAFF NAMES, POSITION, CONTACT INFORMATION</a:t>
            </a:r>
            <a:r>
              <a:rPr lang="en-US" sz="2000" dirty="0"/>
              <a:t>.</a:t>
            </a:r>
          </a:p>
          <a:p>
            <a:r>
              <a:rPr lang="en-US" sz="2000" dirty="0"/>
              <a:t>According to statute a significant staff turnover elevates your RISK STATUS.   Contact Vic ASAP when you have any staff turnover (director, finance, coordinators but not normal support and teaching staff).  The IDOE will determine the need for additional risk monitoring based upon the information you provide.</a:t>
            </a:r>
          </a:p>
          <a:p>
            <a:r>
              <a:rPr lang="en-US" sz="2000" dirty="0"/>
              <a:t>We have a guidance sheet for this requirement.</a:t>
            </a:r>
          </a:p>
          <a:p>
            <a:endParaRPr lang="en-US" sz="2000" dirty="0"/>
          </a:p>
          <a:p>
            <a:endParaRPr lang="en-US" dirty="0"/>
          </a:p>
          <a:p>
            <a:endParaRPr lang="en-US" dirty="0"/>
          </a:p>
        </p:txBody>
      </p:sp>
    </p:spTree>
    <p:extLst>
      <p:ext uri="{BB962C8B-B14F-4D97-AF65-F5344CB8AC3E}">
        <p14:creationId xmlns:p14="http://schemas.microsoft.com/office/powerpoint/2010/main" val="1960450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C5EAB6-826A-439D-B99B-DF05C8128157}"/>
              </a:ext>
            </a:extLst>
          </p:cNvPr>
          <p:cNvPicPr>
            <a:picLocks noChangeAspect="1"/>
          </p:cNvPicPr>
          <p:nvPr/>
        </p:nvPicPr>
        <p:blipFill>
          <a:blip r:embed="rId2"/>
          <a:stretch>
            <a:fillRect/>
          </a:stretch>
        </p:blipFill>
        <p:spPr>
          <a:xfrm>
            <a:off x="0" y="62865"/>
            <a:ext cx="12325429" cy="6732270"/>
          </a:xfrm>
          <a:prstGeom prst="rect">
            <a:avLst/>
          </a:prstGeom>
        </p:spPr>
      </p:pic>
    </p:spTree>
    <p:extLst>
      <p:ext uri="{BB962C8B-B14F-4D97-AF65-F5344CB8AC3E}">
        <p14:creationId xmlns:p14="http://schemas.microsoft.com/office/powerpoint/2010/main" val="1562068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10131425" cy="968679"/>
          </a:xfrm>
        </p:spPr>
        <p:txBody>
          <a:bodyPr/>
          <a:lstStyle/>
          <a:p>
            <a:r>
              <a:rPr lang="en-US" u="sng" dirty="0">
                <a:solidFill>
                  <a:srgbClr val="FFFF00"/>
                </a:solidFill>
              </a:rPr>
              <a:t>PROFESSIONAL DEVELOPMENT</a:t>
            </a:r>
            <a:r>
              <a:rPr lang="en-US" dirty="0"/>
              <a:t>: </a:t>
            </a:r>
          </a:p>
        </p:txBody>
      </p:sp>
      <p:pic>
        <p:nvPicPr>
          <p:cNvPr id="4" name="Content Placeholder 3"/>
          <p:cNvPicPr>
            <a:picLocks noGrp="1" noChangeAspect="1"/>
          </p:cNvPicPr>
          <p:nvPr>
            <p:ph idx="1"/>
          </p:nvPr>
        </p:nvPicPr>
        <p:blipFill>
          <a:blip r:embed="rId2"/>
          <a:stretch>
            <a:fillRect/>
          </a:stretch>
        </p:blipFill>
        <p:spPr>
          <a:xfrm>
            <a:off x="7189940" y="3505200"/>
            <a:ext cx="5002060" cy="3352800"/>
          </a:xfrm>
          <a:prstGeom prst="rect">
            <a:avLst/>
          </a:prstGeom>
        </p:spPr>
      </p:pic>
      <p:sp>
        <p:nvSpPr>
          <p:cNvPr id="5" name="TextBox 4"/>
          <p:cNvSpPr txBox="1"/>
          <p:nvPr/>
        </p:nvSpPr>
        <p:spPr>
          <a:xfrm>
            <a:off x="506260" y="1578279"/>
            <a:ext cx="6504139" cy="4093428"/>
          </a:xfrm>
          <a:prstGeom prst="rect">
            <a:avLst/>
          </a:prstGeom>
          <a:noFill/>
        </p:spPr>
        <p:txBody>
          <a:bodyPr wrap="square" rtlCol="0">
            <a:spAutoFit/>
          </a:bodyPr>
          <a:lstStyle/>
          <a:p>
            <a:r>
              <a:rPr lang="en-US" sz="2000" dirty="0"/>
              <a:t>EVERY YEAR WE PROVIDE:</a:t>
            </a:r>
          </a:p>
          <a:p>
            <a:endParaRPr lang="en-US" sz="2000" dirty="0"/>
          </a:p>
          <a:p>
            <a:r>
              <a:rPr lang="en-US" sz="2000" dirty="0">
                <a:solidFill>
                  <a:srgbClr val="FFFF00"/>
                </a:solidFill>
              </a:rPr>
              <a:t>STATE CONFERENCE</a:t>
            </a:r>
            <a:r>
              <a:rPr lang="en-US" sz="2000" dirty="0"/>
              <a:t>  - Attendance is required for all</a:t>
            </a:r>
          </a:p>
          <a:p>
            <a:endParaRPr lang="en-US" sz="2000" dirty="0"/>
          </a:p>
          <a:p>
            <a:r>
              <a:rPr lang="en-US" sz="2000" dirty="0">
                <a:solidFill>
                  <a:srgbClr val="FFFF00"/>
                </a:solidFill>
              </a:rPr>
              <a:t>NEW Award MEETING (required if you were awarded)</a:t>
            </a:r>
          </a:p>
          <a:p>
            <a:endParaRPr lang="en-US" sz="2000" dirty="0"/>
          </a:p>
          <a:p>
            <a:r>
              <a:rPr lang="en-US" sz="2000" dirty="0"/>
              <a:t>REGIONAL WORKSHOPS:  (select one)</a:t>
            </a:r>
          </a:p>
          <a:p>
            <a:endParaRPr lang="en-US" sz="2000" dirty="0"/>
          </a:p>
          <a:p>
            <a:r>
              <a:rPr lang="en-US" sz="2000" dirty="0">
                <a:solidFill>
                  <a:srgbClr val="FFFF00"/>
                </a:solidFill>
              </a:rPr>
              <a:t>Committees (Join one committee per cohort funded)</a:t>
            </a:r>
            <a:endParaRPr lang="en-US" sz="2000" dirty="0"/>
          </a:p>
          <a:p>
            <a:endParaRPr lang="en-US" sz="2000" dirty="0"/>
          </a:p>
          <a:p>
            <a:r>
              <a:rPr lang="en-US" sz="2000" dirty="0"/>
              <a:t>Technical Assistance Meetings for the grant application.</a:t>
            </a:r>
          </a:p>
          <a:p>
            <a:endParaRPr lang="en-US" sz="2000" dirty="0"/>
          </a:p>
          <a:p>
            <a:r>
              <a:rPr lang="en-US" sz="2000" dirty="0"/>
              <a:t>Other Meetings / Trainings  as needed</a:t>
            </a:r>
          </a:p>
        </p:txBody>
      </p:sp>
      <p:pic>
        <p:nvPicPr>
          <p:cNvPr id="6" name="Picture 5"/>
          <p:cNvPicPr>
            <a:picLocks noChangeAspect="1"/>
          </p:cNvPicPr>
          <p:nvPr/>
        </p:nvPicPr>
        <p:blipFill>
          <a:blip r:embed="rId3"/>
          <a:stretch>
            <a:fillRect/>
          </a:stretch>
        </p:blipFill>
        <p:spPr>
          <a:xfrm>
            <a:off x="7189940" y="-20720"/>
            <a:ext cx="4822519" cy="3551128"/>
          </a:xfrm>
          <a:prstGeom prst="rect">
            <a:avLst/>
          </a:prstGeom>
        </p:spPr>
      </p:pic>
    </p:spTree>
    <p:extLst>
      <p:ext uri="{BB962C8B-B14F-4D97-AF65-F5344CB8AC3E}">
        <p14:creationId xmlns:p14="http://schemas.microsoft.com/office/powerpoint/2010/main" val="2058568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830985" cy="6858000"/>
          </a:xfrm>
          <a:prstGeom prst="rect">
            <a:avLst/>
          </a:prstGeom>
        </p:spPr>
      </p:pic>
    </p:spTree>
    <p:extLst>
      <p:ext uri="{BB962C8B-B14F-4D97-AF65-F5344CB8AC3E}">
        <p14:creationId xmlns:p14="http://schemas.microsoft.com/office/powerpoint/2010/main" val="2932157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9861115" cy="501040"/>
          </a:xfrm>
        </p:spPr>
        <p:txBody>
          <a:bodyPr>
            <a:normAutofit fontScale="90000"/>
          </a:bodyPr>
          <a:lstStyle/>
          <a:p>
            <a:pPr algn="ctr"/>
            <a:r>
              <a:rPr lang="en-US" u="sng" dirty="0">
                <a:solidFill>
                  <a:srgbClr val="FFFF00"/>
                </a:solidFill>
              </a:rPr>
              <a:t>AGENDA</a:t>
            </a:r>
          </a:p>
        </p:txBody>
      </p:sp>
      <p:sp>
        <p:nvSpPr>
          <p:cNvPr id="3" name="Content Placeholder 2"/>
          <p:cNvSpPr>
            <a:spLocks noGrp="1"/>
          </p:cNvSpPr>
          <p:nvPr>
            <p:ph idx="1"/>
          </p:nvPr>
        </p:nvSpPr>
        <p:spPr>
          <a:xfrm>
            <a:off x="685802" y="1691130"/>
            <a:ext cx="8094944" cy="3649133"/>
          </a:xfrm>
        </p:spPr>
        <p:txBody>
          <a:bodyPr>
            <a:noAutofit/>
          </a:bodyPr>
          <a:lstStyle/>
          <a:p>
            <a:r>
              <a:rPr lang="en-US" sz="2400" dirty="0"/>
              <a:t>OVERVIEW OF THE PROGRAM-Contract Obligations</a:t>
            </a:r>
          </a:p>
          <a:p>
            <a:pPr lvl="1"/>
            <a:r>
              <a:rPr lang="en-US" sz="2200" dirty="0">
                <a:solidFill>
                  <a:srgbClr val="FFFF00"/>
                </a:solidFill>
              </a:rPr>
              <a:t>About Iowa 21</a:t>
            </a:r>
            <a:r>
              <a:rPr lang="en-US" sz="2200" baseline="30000" dirty="0">
                <a:solidFill>
                  <a:srgbClr val="FFFF00"/>
                </a:solidFill>
              </a:rPr>
              <a:t>st</a:t>
            </a:r>
            <a:r>
              <a:rPr lang="en-US" sz="2200" dirty="0">
                <a:solidFill>
                  <a:srgbClr val="FFFF00"/>
                </a:solidFill>
              </a:rPr>
              <a:t> CCLC </a:t>
            </a:r>
          </a:p>
          <a:p>
            <a:r>
              <a:rPr lang="en-US" sz="2400" dirty="0"/>
              <a:t>FIRST STEPS</a:t>
            </a:r>
          </a:p>
          <a:p>
            <a:pPr lvl="1"/>
            <a:r>
              <a:rPr lang="en-US" b="1" dirty="0"/>
              <a:t>21CCLC Grantee Timeline and Yearly Activities</a:t>
            </a:r>
            <a:endParaRPr lang="en-US" dirty="0"/>
          </a:p>
          <a:p>
            <a:pPr lvl="1"/>
            <a:r>
              <a:rPr lang="en-US" sz="2000" dirty="0">
                <a:solidFill>
                  <a:srgbClr val="FFFF00"/>
                </a:solidFill>
              </a:rPr>
              <a:t>FAMILY Engagement Guide </a:t>
            </a:r>
          </a:p>
          <a:p>
            <a:r>
              <a:rPr lang="en-US" sz="2400" dirty="0"/>
              <a:t>SUPPORT, MONITORING AND ATTENDANCE</a:t>
            </a:r>
          </a:p>
          <a:p>
            <a:pPr lvl="1"/>
            <a:r>
              <a:rPr lang="en-US" sz="2200" dirty="0">
                <a:solidFill>
                  <a:srgbClr val="FFFF00"/>
                </a:solidFill>
              </a:rPr>
              <a:t>Guidance on Attendance</a:t>
            </a:r>
          </a:p>
          <a:p>
            <a:pPr lvl="1"/>
            <a:r>
              <a:rPr lang="en-US" sz="2200" dirty="0">
                <a:solidFill>
                  <a:srgbClr val="FFFF00"/>
                </a:solidFill>
              </a:rPr>
              <a:t>The importance of field trips</a:t>
            </a:r>
          </a:p>
          <a:p>
            <a:r>
              <a:rPr lang="en-US" sz="2400" dirty="0"/>
              <a:t>BUDGETS AND FINANCE  </a:t>
            </a:r>
          </a:p>
          <a:p>
            <a:pPr lvl="1"/>
            <a:r>
              <a:rPr lang="en-US" sz="2000" dirty="0">
                <a:solidFill>
                  <a:srgbClr val="FFFF00"/>
                </a:solidFill>
              </a:rPr>
              <a:t>GUIDE to Program Budgets and DE guidance on Finance</a:t>
            </a:r>
          </a:p>
          <a:p>
            <a:r>
              <a:rPr lang="en-US" sz="2400" dirty="0"/>
              <a:t>PROFESSIONAL DEVELOPMENT</a:t>
            </a:r>
          </a:p>
          <a:p>
            <a:r>
              <a:rPr lang="en-US" sz="2400" dirty="0"/>
              <a:t>DATA AND EVALUATION- </a:t>
            </a:r>
            <a:r>
              <a:rPr lang="en-US" sz="2000" dirty="0">
                <a:solidFill>
                  <a:srgbClr val="FFFF00"/>
                </a:solidFill>
              </a:rPr>
              <a:t>Evaluation support docs online</a:t>
            </a:r>
          </a:p>
          <a:p>
            <a:r>
              <a:rPr lang="en-US" sz="2400" dirty="0"/>
              <a:t>CHILD CARE CONTRASTED WITH 21</a:t>
            </a:r>
            <a:r>
              <a:rPr lang="en-US" sz="2400" baseline="30000" dirty="0"/>
              <a:t>st</a:t>
            </a:r>
            <a:r>
              <a:rPr lang="en-US" sz="2400" dirty="0"/>
              <a:t> CENTURY</a:t>
            </a:r>
          </a:p>
        </p:txBody>
      </p:sp>
      <p:pic>
        <p:nvPicPr>
          <p:cNvPr id="4" name="Picture 3"/>
          <p:cNvPicPr>
            <a:picLocks noChangeAspect="1"/>
          </p:cNvPicPr>
          <p:nvPr/>
        </p:nvPicPr>
        <p:blipFill>
          <a:blip r:embed="rId2"/>
          <a:stretch>
            <a:fillRect/>
          </a:stretch>
        </p:blipFill>
        <p:spPr>
          <a:xfrm>
            <a:off x="8780746" y="962533"/>
            <a:ext cx="3124569" cy="2043315"/>
          </a:xfrm>
          <a:prstGeom prst="rect">
            <a:avLst/>
          </a:prstGeom>
        </p:spPr>
      </p:pic>
      <p:pic>
        <p:nvPicPr>
          <p:cNvPr id="5" name="Picture 4"/>
          <p:cNvPicPr>
            <a:picLocks noChangeAspect="1"/>
          </p:cNvPicPr>
          <p:nvPr/>
        </p:nvPicPr>
        <p:blipFill>
          <a:blip r:embed="rId3"/>
          <a:stretch>
            <a:fillRect/>
          </a:stretch>
        </p:blipFill>
        <p:spPr>
          <a:xfrm>
            <a:off x="8780746" y="2921513"/>
            <a:ext cx="3124569" cy="3486517"/>
          </a:xfrm>
          <a:prstGeom prst="rect">
            <a:avLst/>
          </a:prstGeom>
        </p:spPr>
      </p:pic>
    </p:spTree>
    <p:extLst>
      <p:ext uri="{BB962C8B-B14F-4D97-AF65-F5344CB8AC3E}">
        <p14:creationId xmlns:p14="http://schemas.microsoft.com/office/powerpoint/2010/main" val="3446131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184"/>
            <a:ext cx="9156526" cy="6839815"/>
          </a:xfrm>
          <a:prstGeom prst="rect">
            <a:avLst/>
          </a:prstGeom>
        </p:spPr>
      </p:pic>
      <p:pic>
        <p:nvPicPr>
          <p:cNvPr id="4" name="Picture 3"/>
          <p:cNvPicPr>
            <a:picLocks noChangeAspect="1"/>
          </p:cNvPicPr>
          <p:nvPr/>
        </p:nvPicPr>
        <p:blipFill>
          <a:blip r:embed="rId3" cstate="print"/>
          <a:stretch>
            <a:fillRect/>
          </a:stretch>
        </p:blipFill>
        <p:spPr>
          <a:xfrm>
            <a:off x="9156526" y="0"/>
            <a:ext cx="3035473" cy="3035473"/>
          </a:xfrm>
          <a:prstGeom prst="rect">
            <a:avLst/>
          </a:prstGeom>
        </p:spPr>
      </p:pic>
      <p:sp>
        <p:nvSpPr>
          <p:cNvPr id="5" name="TextBox 4"/>
          <p:cNvSpPr txBox="1"/>
          <p:nvPr/>
        </p:nvSpPr>
        <p:spPr>
          <a:xfrm>
            <a:off x="9208717" y="3256767"/>
            <a:ext cx="2931090" cy="3170099"/>
          </a:xfrm>
          <a:prstGeom prst="rect">
            <a:avLst/>
          </a:prstGeom>
          <a:noFill/>
        </p:spPr>
        <p:txBody>
          <a:bodyPr wrap="square" rtlCol="0">
            <a:spAutoFit/>
          </a:bodyPr>
          <a:lstStyle/>
          <a:p>
            <a:r>
              <a:rPr lang="en-US" sz="2000" dirty="0"/>
              <a:t>Iowa was approved by the US DOE to do Risk Assessment and Monitoring as part of our regular operations.</a:t>
            </a:r>
          </a:p>
          <a:p>
            <a:endParaRPr lang="en-US" sz="2000" dirty="0"/>
          </a:p>
          <a:p>
            <a:r>
              <a:rPr lang="en-US" sz="2000" dirty="0"/>
              <a:t>Other states require an annual risk assessment and monitoring report to be submitted by grantees.</a:t>
            </a:r>
          </a:p>
        </p:txBody>
      </p:sp>
    </p:spTree>
    <p:extLst>
      <p:ext uri="{BB962C8B-B14F-4D97-AF65-F5344CB8AC3E}">
        <p14:creationId xmlns:p14="http://schemas.microsoft.com/office/powerpoint/2010/main" val="1317329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6175" y="3694938"/>
            <a:ext cx="7615825" cy="3163062"/>
          </a:xfrm>
          <a:prstGeom prst="rect">
            <a:avLst/>
          </a:prstGeom>
        </p:spPr>
      </p:pic>
      <p:sp>
        <p:nvSpPr>
          <p:cNvPr id="3" name="TextBox 2"/>
          <p:cNvSpPr txBox="1"/>
          <p:nvPr/>
        </p:nvSpPr>
        <p:spPr>
          <a:xfrm>
            <a:off x="313151" y="162837"/>
            <a:ext cx="9586585" cy="3847207"/>
          </a:xfrm>
          <a:prstGeom prst="rect">
            <a:avLst/>
          </a:prstGeom>
          <a:noFill/>
        </p:spPr>
        <p:txBody>
          <a:bodyPr wrap="square" rtlCol="0">
            <a:spAutoFit/>
          </a:bodyPr>
          <a:lstStyle/>
          <a:p>
            <a:r>
              <a:rPr lang="en-US" sz="2800" dirty="0">
                <a:solidFill>
                  <a:srgbClr val="FFFF00"/>
                </a:solidFill>
              </a:rPr>
              <a:t>How to reduce the “anxiety” of State Monitoring:</a:t>
            </a:r>
          </a:p>
          <a:p>
            <a:endParaRPr lang="en-US" sz="2400" dirty="0"/>
          </a:p>
          <a:p>
            <a:pPr marL="342900" indent="-342900">
              <a:buAutoNum type="arabicParenR"/>
            </a:pPr>
            <a:r>
              <a:rPr lang="en-US" sz="2400" dirty="0"/>
              <a:t>Understand that our priority is the help the grantee be successful in serving children</a:t>
            </a:r>
          </a:p>
          <a:p>
            <a:pPr marL="342900" indent="-342900">
              <a:buAutoNum type="arabicParenR"/>
            </a:pPr>
            <a:r>
              <a:rPr lang="en-US" sz="2400" dirty="0"/>
              <a:t>Many of the Site Visit requirements were embedded in the application</a:t>
            </a:r>
          </a:p>
          <a:p>
            <a:pPr marL="342900" indent="-342900">
              <a:buAutoNum type="arabicParenR"/>
            </a:pPr>
            <a:r>
              <a:rPr lang="en-US" sz="2400" dirty="0">
                <a:solidFill>
                  <a:srgbClr val="FFFF00"/>
                </a:solidFill>
              </a:rPr>
              <a:t>ALL the site visit documents are posted on the IDOE website </a:t>
            </a:r>
            <a:r>
              <a:rPr lang="en-US" sz="2400" dirty="0"/>
              <a:t>– You have months to review them and ask questions via email or phone</a:t>
            </a:r>
          </a:p>
          <a:p>
            <a:pPr marL="342900" indent="-342900">
              <a:buAutoNum type="arabicParenR"/>
            </a:pPr>
            <a:r>
              <a:rPr lang="en-US" sz="2400" dirty="0"/>
              <a:t>You will receive reminder emails- it is a good idea to read them</a:t>
            </a:r>
          </a:p>
          <a:p>
            <a:pPr marL="342900" indent="-342900">
              <a:buAutoNum type="arabicParenR"/>
            </a:pPr>
            <a:r>
              <a:rPr lang="en-US" sz="2400" dirty="0">
                <a:solidFill>
                  <a:srgbClr val="FFFF00"/>
                </a:solidFill>
              </a:rPr>
              <a:t>Follow the guidance</a:t>
            </a:r>
            <a:r>
              <a:rPr lang="en-US" sz="2400" dirty="0"/>
              <a:t>- and your program will succeed </a:t>
            </a:r>
          </a:p>
          <a:p>
            <a:pPr marL="342900" indent="-342900">
              <a:buAutoNum type="arabicParenR"/>
            </a:pPr>
            <a:endParaRPr lang="en-US" sz="2400" dirty="0"/>
          </a:p>
        </p:txBody>
      </p:sp>
      <p:sp>
        <p:nvSpPr>
          <p:cNvPr id="4" name="Oval Callout 3"/>
          <p:cNvSpPr/>
          <p:nvPr/>
        </p:nvSpPr>
        <p:spPr>
          <a:xfrm>
            <a:off x="488515" y="3878707"/>
            <a:ext cx="3081403" cy="1983474"/>
          </a:xfrm>
          <a:prstGeom prst="wedgeEllipseCallout">
            <a:avLst>
              <a:gd name="adj1" fmla="val 114534"/>
              <a:gd name="adj2" fmla="val 487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Of course I don’t have the Sustainability Plan ready yet.   I know I had 3 years to work on it.</a:t>
            </a:r>
          </a:p>
        </p:txBody>
      </p:sp>
      <p:pic>
        <p:nvPicPr>
          <p:cNvPr id="5" name="Picture 4"/>
          <p:cNvPicPr>
            <a:picLocks noChangeAspect="1"/>
          </p:cNvPicPr>
          <p:nvPr/>
        </p:nvPicPr>
        <p:blipFill>
          <a:blip r:embed="rId3" cstate="print"/>
          <a:stretch>
            <a:fillRect/>
          </a:stretch>
        </p:blipFill>
        <p:spPr>
          <a:xfrm>
            <a:off x="9899736" y="0"/>
            <a:ext cx="2292263" cy="2292263"/>
          </a:xfrm>
          <a:prstGeom prst="rect">
            <a:avLst/>
          </a:prstGeom>
        </p:spPr>
      </p:pic>
    </p:spTree>
    <p:extLst>
      <p:ext uri="{BB962C8B-B14F-4D97-AF65-F5344CB8AC3E}">
        <p14:creationId xmlns:p14="http://schemas.microsoft.com/office/powerpoint/2010/main" val="3406592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34028"/>
            <a:ext cx="10131425" cy="1456267"/>
          </a:xfrm>
        </p:spPr>
        <p:txBody>
          <a:bodyPr/>
          <a:lstStyle/>
          <a:p>
            <a:r>
              <a:rPr lang="en-US" u="sng" dirty="0">
                <a:solidFill>
                  <a:srgbClr val="FFFF00"/>
                </a:solidFill>
              </a:rPr>
              <a:t>SEA Requirements:</a:t>
            </a:r>
            <a:r>
              <a:rPr lang="en-US" dirty="0">
                <a:solidFill>
                  <a:srgbClr val="FFFF00"/>
                </a:solidFill>
              </a:rPr>
              <a:t>    </a:t>
            </a:r>
            <a:r>
              <a:rPr lang="en-US" sz="3200" dirty="0">
                <a:solidFill>
                  <a:srgbClr val="FFFF00"/>
                </a:solidFill>
              </a:rPr>
              <a:t>What the state must do:</a:t>
            </a:r>
          </a:p>
        </p:txBody>
      </p:sp>
      <p:sp>
        <p:nvSpPr>
          <p:cNvPr id="3" name="Content Placeholder 2"/>
          <p:cNvSpPr>
            <a:spLocks noGrp="1"/>
          </p:cNvSpPr>
          <p:nvPr>
            <p:ph idx="1"/>
          </p:nvPr>
        </p:nvSpPr>
        <p:spPr>
          <a:xfrm>
            <a:off x="685801" y="2142067"/>
            <a:ext cx="10869929" cy="4381905"/>
          </a:xfrm>
          <a:solidFill>
            <a:srgbClr val="0070C0"/>
          </a:solidFill>
        </p:spPr>
        <p:txBody>
          <a:bodyPr>
            <a:noAutofit/>
          </a:bodyPr>
          <a:lstStyle/>
          <a:p>
            <a:r>
              <a:rPr lang="en-US" sz="2800" dirty="0"/>
              <a:t>II.2  Does the SEA conduct regular, systematic </a:t>
            </a:r>
            <a:r>
              <a:rPr lang="en-US" sz="2800" b="1" dirty="0">
                <a:solidFill>
                  <a:srgbClr val="FF0000"/>
                </a:solidFill>
                <a:effectLst>
                  <a:outerShdw blurRad="38100" dist="38100" dir="2700000" algn="tl">
                    <a:srgbClr val="000000">
                      <a:alpha val="43137"/>
                    </a:srgbClr>
                  </a:outerShdw>
                </a:effectLst>
              </a:rPr>
              <a:t>reviews of subgrantees to monitor for compliance with federal statutes and regulations, applicable state rules and policies?</a:t>
            </a:r>
          </a:p>
          <a:p>
            <a:endParaRPr lang="en-US" sz="2400" dirty="0"/>
          </a:p>
          <a:p>
            <a:r>
              <a:rPr lang="en-US" sz="2400" dirty="0"/>
              <a:t>4202(C)(3)(A)</a:t>
            </a:r>
          </a:p>
          <a:p>
            <a:r>
              <a:rPr lang="en-US" sz="2400" dirty="0"/>
              <a:t>EDGAR §76.770</a:t>
            </a:r>
          </a:p>
          <a:p>
            <a:r>
              <a:rPr lang="en-US" sz="2400" dirty="0"/>
              <a:t>UGG §200.328(a)</a:t>
            </a:r>
          </a:p>
          <a:p>
            <a:r>
              <a:rPr lang="en-US" sz="2400" dirty="0"/>
              <a:t>UGG §200.331(b)(d)</a:t>
            </a:r>
          </a:p>
        </p:txBody>
      </p:sp>
      <p:sp>
        <p:nvSpPr>
          <p:cNvPr id="4" name="Arrow: Left 3">
            <a:extLst>
              <a:ext uri="{FF2B5EF4-FFF2-40B4-BE49-F238E27FC236}">
                <a16:creationId xmlns:a16="http://schemas.microsoft.com/office/drawing/2014/main" id="{37D5AF98-E2DA-485B-9620-CA6DB4E70B82}"/>
              </a:ext>
            </a:extLst>
          </p:cNvPr>
          <p:cNvSpPr/>
          <p:nvPr/>
        </p:nvSpPr>
        <p:spPr>
          <a:xfrm>
            <a:off x="4137660" y="3954780"/>
            <a:ext cx="6679566" cy="22288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Federal Statutes that requires us to monitor your program</a:t>
            </a:r>
          </a:p>
        </p:txBody>
      </p:sp>
    </p:spTree>
    <p:extLst>
      <p:ext uri="{BB962C8B-B14F-4D97-AF65-F5344CB8AC3E}">
        <p14:creationId xmlns:p14="http://schemas.microsoft.com/office/powerpoint/2010/main" val="4166798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8575"/>
            <a:ext cx="9582411" cy="6829425"/>
          </a:xfrm>
          <a:prstGeom prst="rect">
            <a:avLst/>
          </a:prstGeom>
        </p:spPr>
      </p:pic>
      <p:sp>
        <p:nvSpPr>
          <p:cNvPr id="3" name="TextBox 2"/>
          <p:cNvSpPr txBox="1"/>
          <p:nvPr/>
        </p:nvSpPr>
        <p:spPr>
          <a:xfrm>
            <a:off x="1189973" y="4171167"/>
            <a:ext cx="9619989" cy="707886"/>
          </a:xfrm>
          <a:prstGeom prst="rect">
            <a:avLst/>
          </a:prstGeom>
          <a:noFill/>
        </p:spPr>
        <p:txBody>
          <a:bodyPr wrap="square" rtlCol="0">
            <a:spAutoFit/>
          </a:bodyPr>
          <a:lstStyle/>
          <a:p>
            <a:r>
              <a:rPr lang="en-US" sz="4000" dirty="0">
                <a:solidFill>
                  <a:srgbClr val="FF0000"/>
                </a:solidFill>
              </a:rPr>
              <a:t>TWO EXAMPLES FROM IOWA</a:t>
            </a:r>
          </a:p>
        </p:txBody>
      </p:sp>
    </p:spTree>
    <p:extLst>
      <p:ext uri="{BB962C8B-B14F-4D97-AF65-F5344CB8AC3E}">
        <p14:creationId xmlns:p14="http://schemas.microsoft.com/office/powerpoint/2010/main" val="2102082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049395" cy="6858000"/>
          </a:xfrm>
          <a:prstGeom prst="rect">
            <a:avLst/>
          </a:prstGeom>
        </p:spPr>
      </p:pic>
    </p:spTree>
    <p:extLst>
      <p:ext uri="{BB962C8B-B14F-4D97-AF65-F5344CB8AC3E}">
        <p14:creationId xmlns:p14="http://schemas.microsoft.com/office/powerpoint/2010/main" val="2914534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88932"/>
            <a:ext cx="11684513" cy="5899759"/>
          </a:xfrm>
          <a:prstGeom prst="rect">
            <a:avLst/>
          </a:prstGeom>
        </p:spPr>
      </p:pic>
    </p:spTree>
    <p:extLst>
      <p:ext uri="{BB962C8B-B14F-4D97-AF65-F5344CB8AC3E}">
        <p14:creationId xmlns:p14="http://schemas.microsoft.com/office/powerpoint/2010/main" val="341921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7741"/>
            <a:ext cx="7058025" cy="6562725"/>
          </a:xfrm>
          <a:prstGeom prst="rect">
            <a:avLst/>
          </a:prstGeom>
        </p:spPr>
      </p:pic>
      <p:sp>
        <p:nvSpPr>
          <p:cNvPr id="3" name="TextBox 2"/>
          <p:cNvSpPr txBox="1"/>
          <p:nvPr/>
        </p:nvSpPr>
        <p:spPr>
          <a:xfrm>
            <a:off x="7277622" y="488515"/>
            <a:ext cx="4697260" cy="6278642"/>
          </a:xfrm>
          <a:prstGeom prst="rect">
            <a:avLst/>
          </a:prstGeom>
          <a:noFill/>
        </p:spPr>
        <p:txBody>
          <a:bodyPr wrap="square" rtlCol="0">
            <a:spAutoFit/>
          </a:bodyPr>
          <a:lstStyle/>
          <a:p>
            <a:r>
              <a:rPr lang="en-US" sz="3200" dirty="0"/>
              <a:t>Kids love to go outside and learn about nature</a:t>
            </a:r>
          </a:p>
          <a:p>
            <a:endParaRPr lang="en-US" sz="3200" dirty="0"/>
          </a:p>
          <a:p>
            <a:endParaRPr lang="en-US" sz="3200" dirty="0"/>
          </a:p>
          <a:p>
            <a:r>
              <a:rPr lang="en-US" sz="3200" dirty="0"/>
              <a:t>Partner with the Iowa Dept. of Natural Resources</a:t>
            </a:r>
          </a:p>
          <a:p>
            <a:r>
              <a:rPr lang="en-US" sz="3200" dirty="0">
                <a:hlinkClick r:id="rId3"/>
              </a:rPr>
              <a:t>https://www.iowadnr.gov/Conservation/For-Teachers/Classroom-Resources</a:t>
            </a:r>
            <a:r>
              <a:rPr lang="en-US" sz="3200" dirty="0"/>
              <a:t> </a:t>
            </a:r>
          </a:p>
          <a:p>
            <a:endParaRPr lang="en-US" sz="3200" dirty="0"/>
          </a:p>
          <a:p>
            <a:endParaRPr lang="en-US" sz="3200" dirty="0"/>
          </a:p>
          <a:p>
            <a:endParaRPr lang="en-US" dirty="0"/>
          </a:p>
        </p:txBody>
      </p:sp>
    </p:spTree>
    <p:extLst>
      <p:ext uri="{BB962C8B-B14F-4D97-AF65-F5344CB8AC3E}">
        <p14:creationId xmlns:p14="http://schemas.microsoft.com/office/powerpoint/2010/main" val="1189109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FF00"/>
                </a:solidFill>
              </a:rPr>
              <a:t>Community College Partners</a:t>
            </a:r>
          </a:p>
        </p:txBody>
      </p:sp>
      <p:pic>
        <p:nvPicPr>
          <p:cNvPr id="4" name="Content Placeholder 3"/>
          <p:cNvPicPr>
            <a:picLocks noGrp="1" noChangeAspect="1"/>
          </p:cNvPicPr>
          <p:nvPr>
            <p:ph idx="1"/>
          </p:nvPr>
        </p:nvPicPr>
        <p:blipFill>
          <a:blip r:embed="rId2"/>
          <a:stretch>
            <a:fillRect/>
          </a:stretch>
        </p:blipFill>
        <p:spPr>
          <a:xfrm>
            <a:off x="989557" y="5009968"/>
            <a:ext cx="10329151" cy="1179493"/>
          </a:xfrm>
          <a:prstGeom prst="rect">
            <a:avLst/>
          </a:prstGeom>
        </p:spPr>
      </p:pic>
      <p:sp>
        <p:nvSpPr>
          <p:cNvPr id="6" name="TextBox 5"/>
          <p:cNvSpPr txBox="1"/>
          <p:nvPr/>
        </p:nvSpPr>
        <p:spPr>
          <a:xfrm>
            <a:off x="989557" y="1777769"/>
            <a:ext cx="9707672" cy="3108543"/>
          </a:xfrm>
          <a:prstGeom prst="rect">
            <a:avLst/>
          </a:prstGeom>
          <a:noFill/>
        </p:spPr>
        <p:txBody>
          <a:bodyPr wrap="square" rtlCol="0">
            <a:spAutoFit/>
          </a:bodyPr>
          <a:lstStyle/>
          <a:p>
            <a:r>
              <a:rPr lang="en-US" sz="2800" dirty="0"/>
              <a:t>Community Colleges receive federal dollars to provide Adult Literacy education.  They are happy to partner with you.</a:t>
            </a:r>
          </a:p>
          <a:p>
            <a:endParaRPr lang="en-US" sz="2800" dirty="0"/>
          </a:p>
          <a:p>
            <a:pPr marL="342900" indent="-342900">
              <a:buFont typeface="Arial" panose="020B0604020202020204" pitchFamily="34" charset="0"/>
              <a:buChar char="•"/>
            </a:pPr>
            <a:r>
              <a:rPr lang="en-US" sz="2800" dirty="0"/>
              <a:t>Adult Literacy –GED Preparation</a:t>
            </a:r>
          </a:p>
          <a:p>
            <a:pPr marL="342900" indent="-342900">
              <a:buFont typeface="Arial" panose="020B0604020202020204" pitchFamily="34" charset="0"/>
              <a:buChar char="•"/>
            </a:pPr>
            <a:r>
              <a:rPr lang="en-US" sz="2800" dirty="0"/>
              <a:t>College Volunteers to work in your program</a:t>
            </a:r>
          </a:p>
          <a:p>
            <a:pPr marL="342900" indent="-342900">
              <a:buFont typeface="Arial" panose="020B0604020202020204" pitchFamily="34" charset="0"/>
              <a:buChar char="•"/>
            </a:pPr>
            <a:r>
              <a:rPr lang="en-US" sz="2800" dirty="0"/>
              <a:t>Pre Service Teachers to work in your program</a:t>
            </a:r>
          </a:p>
          <a:p>
            <a:pPr marL="342900" indent="-342900">
              <a:buFont typeface="Arial" panose="020B0604020202020204" pitchFamily="34" charset="0"/>
              <a:buChar char="•"/>
            </a:pPr>
            <a:r>
              <a:rPr lang="en-US" sz="2800" dirty="0"/>
              <a:t>Field Trips to the College to learn about programs they offer</a:t>
            </a:r>
          </a:p>
        </p:txBody>
      </p:sp>
      <p:sp>
        <p:nvSpPr>
          <p:cNvPr id="7" name="TextBox 6"/>
          <p:cNvSpPr txBox="1"/>
          <p:nvPr/>
        </p:nvSpPr>
        <p:spPr>
          <a:xfrm>
            <a:off x="6556752" y="6189461"/>
            <a:ext cx="4761956" cy="369332"/>
          </a:xfrm>
          <a:prstGeom prst="rect">
            <a:avLst/>
          </a:prstGeom>
          <a:noFill/>
        </p:spPr>
        <p:txBody>
          <a:bodyPr wrap="square" rtlCol="0">
            <a:spAutoFit/>
          </a:bodyPr>
          <a:lstStyle/>
          <a:p>
            <a:r>
              <a:rPr lang="en-US" dirty="0"/>
              <a:t>NEW FUNDING STARTING JULY 1, 2019</a:t>
            </a:r>
          </a:p>
        </p:txBody>
      </p:sp>
    </p:spTree>
    <p:extLst>
      <p:ext uri="{BB962C8B-B14F-4D97-AF65-F5344CB8AC3E}">
        <p14:creationId xmlns:p14="http://schemas.microsoft.com/office/powerpoint/2010/main" val="1617608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5334" y="299515"/>
            <a:ext cx="8686800" cy="6334125"/>
          </a:xfrm>
          <a:prstGeom prst="rect">
            <a:avLst/>
          </a:prstGeom>
        </p:spPr>
      </p:pic>
    </p:spTree>
    <p:extLst>
      <p:ext uri="{BB962C8B-B14F-4D97-AF65-F5344CB8AC3E}">
        <p14:creationId xmlns:p14="http://schemas.microsoft.com/office/powerpoint/2010/main" val="2553026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697" y="0"/>
            <a:ext cx="10131425" cy="1456267"/>
          </a:xfrm>
        </p:spPr>
        <p:txBody>
          <a:bodyPr/>
          <a:lstStyle/>
          <a:p>
            <a:pPr algn="ctr"/>
            <a:r>
              <a:rPr lang="en-US" b="1" dirty="0">
                <a:solidFill>
                  <a:srgbClr val="FFFF00"/>
                </a:solidFill>
              </a:rPr>
              <a:t>ATTENDANCE</a:t>
            </a:r>
          </a:p>
        </p:txBody>
      </p:sp>
      <p:sp>
        <p:nvSpPr>
          <p:cNvPr id="3" name="Content Placeholder 2"/>
          <p:cNvSpPr>
            <a:spLocks noGrp="1"/>
          </p:cNvSpPr>
          <p:nvPr>
            <p:ph idx="1"/>
          </p:nvPr>
        </p:nvSpPr>
        <p:spPr>
          <a:xfrm>
            <a:off x="501041" y="1753644"/>
            <a:ext cx="11022904" cy="4484318"/>
          </a:xfrm>
        </p:spPr>
        <p:txBody>
          <a:bodyPr>
            <a:normAutofit fontScale="92500" lnSpcReduction="10000"/>
          </a:bodyPr>
          <a:lstStyle/>
          <a:p>
            <a:r>
              <a:rPr lang="en-US" sz="2800" b="1" dirty="0"/>
              <a:t>Iowa ranks first in the nation in the percent of children under 6 years of age with all parents in the labor force (75.6 percent</a:t>
            </a:r>
            <a:r>
              <a:rPr lang="en-US" sz="2800" dirty="0"/>
              <a:t>) - U.S. Census Bureau</a:t>
            </a:r>
          </a:p>
          <a:p>
            <a:r>
              <a:rPr lang="en-US" sz="3100" dirty="0">
                <a:solidFill>
                  <a:srgbClr val="FFFF00"/>
                </a:solidFill>
              </a:rPr>
              <a:t>“</a:t>
            </a:r>
            <a:r>
              <a:rPr lang="en-US" sz="3100" b="1" dirty="0">
                <a:solidFill>
                  <a:srgbClr val="FFFF00"/>
                </a:solidFill>
              </a:rPr>
              <a:t>Improving attendance is an essential strategy for reducing achievement gaps</a:t>
            </a:r>
            <a:r>
              <a:rPr lang="en-US" sz="3100" dirty="0"/>
              <a:t>. State and national data shows that students from low-income families are more likely to be chronically absent than their peers (Ginsburg, Jordan, Chang, 2014).”</a:t>
            </a:r>
          </a:p>
          <a:p>
            <a:pPr marL="0" indent="0">
              <a:buNone/>
            </a:pPr>
            <a:r>
              <a:rPr lang="en-US" sz="3100" dirty="0"/>
              <a:t> </a:t>
            </a:r>
          </a:p>
          <a:p>
            <a:r>
              <a:rPr lang="en-US" sz="4500" dirty="0"/>
              <a:t> If you do not meet your grant attendance goals, your funding will be reduced.</a:t>
            </a:r>
          </a:p>
          <a:p>
            <a:pPr marL="0" indent="0">
              <a:buNone/>
            </a:pPr>
            <a:endParaRPr lang="en-US" sz="4500" dirty="0"/>
          </a:p>
          <a:p>
            <a:endParaRPr lang="en-US" sz="2800" dirty="0"/>
          </a:p>
        </p:txBody>
      </p:sp>
    </p:spTree>
    <p:extLst>
      <p:ext uri="{BB962C8B-B14F-4D97-AF65-F5344CB8AC3E}">
        <p14:creationId xmlns:p14="http://schemas.microsoft.com/office/powerpoint/2010/main" val="3078079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746" y="1760154"/>
            <a:ext cx="10131425" cy="1456267"/>
          </a:xfrm>
        </p:spPr>
        <p:txBody>
          <a:bodyPr>
            <a:normAutofit fontScale="90000"/>
          </a:bodyPr>
          <a:lstStyle/>
          <a:p>
            <a:r>
              <a:rPr lang="en-US" dirty="0"/>
              <a:t>OVERVIEW OF THE PROGRAM-Contract Obligations</a:t>
            </a:r>
            <a:br>
              <a:rPr lang="en-US" dirty="0"/>
            </a:br>
            <a:br>
              <a:rPr lang="en-US" dirty="0">
                <a:solidFill>
                  <a:srgbClr val="FFFF00"/>
                </a:solidFill>
              </a:rPr>
            </a:br>
            <a:endParaRPr lang="en-US" dirty="0"/>
          </a:p>
        </p:txBody>
      </p:sp>
      <p:sp>
        <p:nvSpPr>
          <p:cNvPr id="3" name="Content Placeholder 2"/>
          <p:cNvSpPr>
            <a:spLocks noGrp="1"/>
          </p:cNvSpPr>
          <p:nvPr>
            <p:ph idx="1"/>
          </p:nvPr>
        </p:nvSpPr>
        <p:spPr>
          <a:xfrm>
            <a:off x="719746" y="2664564"/>
            <a:ext cx="7498424" cy="3649133"/>
          </a:xfrm>
        </p:spPr>
        <p:txBody>
          <a:bodyPr/>
          <a:lstStyle/>
          <a:p>
            <a:r>
              <a:rPr lang="en-US" sz="4400" dirty="0">
                <a:solidFill>
                  <a:srgbClr val="FFFF00"/>
                </a:solidFill>
              </a:rPr>
              <a:t>About Iowa 21</a:t>
            </a:r>
            <a:r>
              <a:rPr lang="en-US" sz="4400" baseline="30000" dirty="0">
                <a:solidFill>
                  <a:srgbClr val="FFFF00"/>
                </a:solidFill>
              </a:rPr>
              <a:t>st</a:t>
            </a:r>
            <a:r>
              <a:rPr lang="en-US" sz="4400" dirty="0">
                <a:solidFill>
                  <a:srgbClr val="FFFF00"/>
                </a:solidFill>
              </a:rPr>
              <a:t> CCLC </a:t>
            </a:r>
            <a:endParaRPr lang="en-US" dirty="0"/>
          </a:p>
        </p:txBody>
      </p:sp>
      <p:pic>
        <p:nvPicPr>
          <p:cNvPr id="4" name="Picture 3"/>
          <p:cNvPicPr>
            <a:picLocks noChangeAspect="1"/>
          </p:cNvPicPr>
          <p:nvPr/>
        </p:nvPicPr>
        <p:blipFill>
          <a:blip r:embed="rId2"/>
          <a:stretch>
            <a:fillRect/>
          </a:stretch>
        </p:blipFill>
        <p:spPr>
          <a:xfrm>
            <a:off x="0" y="326"/>
            <a:ext cx="12325611" cy="1484158"/>
          </a:xfrm>
          <a:prstGeom prst="rect">
            <a:avLst/>
          </a:prstGeom>
        </p:spPr>
      </p:pic>
    </p:spTree>
    <p:extLst>
      <p:ext uri="{BB962C8B-B14F-4D97-AF65-F5344CB8AC3E}">
        <p14:creationId xmlns:p14="http://schemas.microsoft.com/office/powerpoint/2010/main" val="795141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FF00"/>
                </a:solidFill>
              </a:rPr>
              <a:t>Support, Monitoring and attendance</a:t>
            </a:r>
          </a:p>
        </p:txBody>
      </p:sp>
      <p:sp>
        <p:nvSpPr>
          <p:cNvPr id="3" name="Content Placeholder 2"/>
          <p:cNvSpPr>
            <a:spLocks noGrp="1"/>
          </p:cNvSpPr>
          <p:nvPr>
            <p:ph idx="1"/>
          </p:nvPr>
        </p:nvSpPr>
        <p:spPr>
          <a:xfrm>
            <a:off x="685801" y="2142067"/>
            <a:ext cx="10737936" cy="4321363"/>
          </a:xfrm>
        </p:spPr>
        <p:txBody>
          <a:bodyPr>
            <a:noAutofit/>
          </a:bodyPr>
          <a:lstStyle/>
          <a:p>
            <a:r>
              <a:rPr lang="en-US" sz="2800" dirty="0"/>
              <a:t>In Iowa, we do things a bit different from other states.   We have:</a:t>
            </a:r>
          </a:p>
          <a:p>
            <a:r>
              <a:rPr lang="en-US" sz="2800" dirty="0"/>
              <a:t>More Community Partners than any other state (over 700)</a:t>
            </a:r>
          </a:p>
          <a:p>
            <a:r>
              <a:rPr lang="en-US" sz="2800" dirty="0"/>
              <a:t>Excellent Reading average- 66%        70% IA  state average for all children</a:t>
            </a:r>
          </a:p>
          <a:p>
            <a:r>
              <a:rPr lang="en-US" sz="2800" dirty="0"/>
              <a:t>Good Attendance – 56%  </a:t>
            </a:r>
          </a:p>
          <a:p>
            <a:r>
              <a:rPr lang="en-US" sz="2800" dirty="0"/>
              <a:t>About half our sites feed children a full meal- some states do not allow food</a:t>
            </a:r>
          </a:p>
          <a:p>
            <a:r>
              <a:rPr lang="en-US" sz="2800" dirty="0"/>
              <a:t>Excellent Support-  Online Resources, Face to Face Meetings, Committees, Site Visits and Technical Assistance Meetings.    </a:t>
            </a:r>
          </a:p>
        </p:txBody>
      </p:sp>
    </p:spTree>
    <p:extLst>
      <p:ext uri="{BB962C8B-B14F-4D97-AF65-F5344CB8AC3E}">
        <p14:creationId xmlns:p14="http://schemas.microsoft.com/office/powerpoint/2010/main" val="3829969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734" y="1790700"/>
            <a:ext cx="8515350" cy="5067300"/>
          </a:xfrm>
          <a:prstGeom prst="rect">
            <a:avLst/>
          </a:prstGeom>
        </p:spPr>
      </p:pic>
      <p:pic>
        <p:nvPicPr>
          <p:cNvPr id="5" name="Picture 4"/>
          <p:cNvPicPr>
            <a:picLocks noChangeAspect="1"/>
          </p:cNvPicPr>
          <p:nvPr/>
        </p:nvPicPr>
        <p:blipFill>
          <a:blip r:embed="rId3"/>
          <a:stretch>
            <a:fillRect/>
          </a:stretch>
        </p:blipFill>
        <p:spPr>
          <a:xfrm>
            <a:off x="109734" y="828414"/>
            <a:ext cx="5695950" cy="933450"/>
          </a:xfrm>
          <a:prstGeom prst="rect">
            <a:avLst/>
          </a:prstGeom>
        </p:spPr>
      </p:pic>
      <p:sp>
        <p:nvSpPr>
          <p:cNvPr id="6" name="TextBox 5"/>
          <p:cNvSpPr txBox="1"/>
          <p:nvPr/>
        </p:nvSpPr>
        <p:spPr>
          <a:xfrm>
            <a:off x="5924811" y="828414"/>
            <a:ext cx="5461348" cy="830997"/>
          </a:xfrm>
          <a:prstGeom prst="rect">
            <a:avLst/>
          </a:prstGeom>
          <a:noFill/>
        </p:spPr>
        <p:txBody>
          <a:bodyPr wrap="square" rtlCol="0">
            <a:spAutoFit/>
          </a:bodyPr>
          <a:lstStyle/>
          <a:p>
            <a:r>
              <a:rPr lang="en-US" sz="2400" dirty="0"/>
              <a:t>Reading aloud to the </a:t>
            </a:r>
            <a:r>
              <a:rPr lang="en-US" sz="2400" dirty="0">
                <a:solidFill>
                  <a:srgbClr val="FFC000"/>
                </a:solidFill>
              </a:rPr>
              <a:t>children-meeting Iowa Core Standards</a:t>
            </a:r>
          </a:p>
        </p:txBody>
      </p:sp>
      <p:sp>
        <p:nvSpPr>
          <p:cNvPr id="2" name="TextBox 1">
            <a:extLst>
              <a:ext uri="{FF2B5EF4-FFF2-40B4-BE49-F238E27FC236}">
                <a16:creationId xmlns:a16="http://schemas.microsoft.com/office/drawing/2014/main" id="{49037EE7-F6C1-475C-BA99-A78F20DC05F5}"/>
              </a:ext>
            </a:extLst>
          </p:cNvPr>
          <p:cNvSpPr txBox="1"/>
          <p:nvPr/>
        </p:nvSpPr>
        <p:spPr>
          <a:xfrm>
            <a:off x="8972550" y="3120390"/>
            <a:ext cx="2413609" cy="2677656"/>
          </a:xfrm>
          <a:prstGeom prst="rect">
            <a:avLst/>
          </a:prstGeom>
          <a:noFill/>
        </p:spPr>
        <p:txBody>
          <a:bodyPr wrap="square" rtlCol="0">
            <a:spAutoFit/>
          </a:bodyPr>
          <a:lstStyle/>
          <a:p>
            <a:r>
              <a:rPr lang="en-US" sz="2400" dirty="0">
                <a:solidFill>
                  <a:srgbClr val="FFC000"/>
                </a:solidFill>
              </a:rPr>
              <a:t>VIC TIP- </a:t>
            </a:r>
            <a:r>
              <a:rPr lang="en-US" sz="2400" dirty="0"/>
              <a:t>Weather permitting, you could do a read aloud outside to facilitate improved social distancing.</a:t>
            </a:r>
          </a:p>
        </p:txBody>
      </p:sp>
    </p:spTree>
    <p:extLst>
      <p:ext uri="{BB962C8B-B14F-4D97-AF65-F5344CB8AC3E}">
        <p14:creationId xmlns:p14="http://schemas.microsoft.com/office/powerpoint/2010/main" val="20246124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5" cy="1056362"/>
          </a:xfrm>
        </p:spPr>
        <p:txBody>
          <a:bodyPr/>
          <a:lstStyle/>
          <a:p>
            <a:r>
              <a:rPr lang="en-US" dirty="0">
                <a:solidFill>
                  <a:srgbClr val="FFFF00"/>
                </a:solidFill>
              </a:rPr>
              <a:t>Support &amp; Monitoring:  Site visits</a:t>
            </a:r>
          </a:p>
        </p:txBody>
      </p:sp>
      <p:sp>
        <p:nvSpPr>
          <p:cNvPr id="3" name="Content Placeholder 2"/>
          <p:cNvSpPr>
            <a:spLocks noGrp="1"/>
          </p:cNvSpPr>
          <p:nvPr>
            <p:ph idx="1"/>
          </p:nvPr>
        </p:nvSpPr>
        <p:spPr>
          <a:xfrm>
            <a:off x="475989" y="1731147"/>
            <a:ext cx="10897644" cy="4769862"/>
          </a:xfrm>
        </p:spPr>
        <p:txBody>
          <a:bodyPr>
            <a:normAutofit fontScale="47500" lnSpcReduction="20000"/>
          </a:bodyPr>
          <a:lstStyle/>
          <a:p>
            <a:pPr marL="0" indent="0">
              <a:buNone/>
            </a:pPr>
            <a:r>
              <a:rPr lang="en-US" sz="5100" dirty="0">
                <a:solidFill>
                  <a:srgbClr val="FFFF00"/>
                </a:solidFill>
              </a:rPr>
              <a:t>We have different site visits to support and monitor programs.  </a:t>
            </a:r>
          </a:p>
          <a:p>
            <a:pPr marL="0" indent="0">
              <a:buNone/>
            </a:pPr>
            <a:endParaRPr lang="en-US" sz="5100" dirty="0">
              <a:solidFill>
                <a:srgbClr val="FFFF00"/>
              </a:solidFill>
            </a:endParaRPr>
          </a:p>
          <a:p>
            <a:r>
              <a:rPr lang="en-US" sz="5100" dirty="0"/>
              <a:t>The DE Site Visit.  There is an 11 page monitoring checklist used and posted online.   This will be sent to you via email before a site visit. </a:t>
            </a:r>
          </a:p>
          <a:p>
            <a:r>
              <a:rPr lang="en-US" sz="5100" dirty="0">
                <a:hlinkClick r:id="rId2"/>
              </a:rPr>
              <a:t>https://educateiowa.gov/documents/title-programs/2022/09/appendix-d-iowa-site-monitoring-documentation-form</a:t>
            </a:r>
            <a:r>
              <a:rPr lang="en-US" sz="5100" dirty="0"/>
              <a:t> </a:t>
            </a:r>
          </a:p>
          <a:p>
            <a:r>
              <a:rPr lang="en-US" sz="5100" dirty="0">
                <a:solidFill>
                  <a:srgbClr val="FFFF00"/>
                </a:solidFill>
              </a:rPr>
              <a:t>Second, </a:t>
            </a:r>
            <a:r>
              <a:rPr lang="en-US" sz="5100" dirty="0"/>
              <a:t>the DE Comprehensive Site Visit- after 3 years, to determine if you qualify for an additional 2 years of funding.</a:t>
            </a:r>
          </a:p>
          <a:p>
            <a:r>
              <a:rPr lang="en-US" sz="5100" dirty="0">
                <a:hlinkClick r:id="rId3"/>
              </a:rPr>
              <a:t>https://educateiowa.gov/documents/title-programs/2022/09/appendix-e-iowa-comprehensive-site-visit-21st-cclc</a:t>
            </a:r>
            <a:r>
              <a:rPr lang="en-US" sz="5100" dirty="0"/>
              <a:t> </a:t>
            </a:r>
          </a:p>
          <a:p>
            <a:endParaRPr lang="en-US" sz="3400" dirty="0"/>
          </a:p>
          <a:p>
            <a:r>
              <a:rPr lang="en-US" sz="5100" dirty="0">
                <a:solidFill>
                  <a:srgbClr val="FFC000"/>
                </a:solidFill>
              </a:rPr>
              <a:t>Note: Most DE site visits may be virtual via ZOOM.</a:t>
            </a:r>
          </a:p>
          <a:p>
            <a:endParaRPr lang="en-US" sz="3400" dirty="0"/>
          </a:p>
          <a:p>
            <a:pPr marL="0" indent="0">
              <a:buNone/>
            </a:pPr>
            <a:endParaRPr lang="en-US" dirty="0"/>
          </a:p>
        </p:txBody>
      </p:sp>
    </p:spTree>
    <p:extLst>
      <p:ext uri="{BB962C8B-B14F-4D97-AF65-F5344CB8AC3E}">
        <p14:creationId xmlns:p14="http://schemas.microsoft.com/office/powerpoint/2010/main" val="250578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31F44F-F633-4B87-A231-773C060F4329}"/>
              </a:ext>
            </a:extLst>
          </p:cNvPr>
          <p:cNvPicPr>
            <a:picLocks noChangeAspect="1"/>
          </p:cNvPicPr>
          <p:nvPr/>
        </p:nvPicPr>
        <p:blipFill>
          <a:blip r:embed="rId2"/>
          <a:stretch>
            <a:fillRect/>
          </a:stretch>
        </p:blipFill>
        <p:spPr>
          <a:xfrm>
            <a:off x="546995" y="1051148"/>
            <a:ext cx="10725150" cy="3952875"/>
          </a:xfrm>
          <a:prstGeom prst="rect">
            <a:avLst/>
          </a:prstGeom>
        </p:spPr>
      </p:pic>
      <p:sp>
        <p:nvSpPr>
          <p:cNvPr id="5" name="TextBox 4">
            <a:extLst>
              <a:ext uri="{FF2B5EF4-FFF2-40B4-BE49-F238E27FC236}">
                <a16:creationId xmlns:a16="http://schemas.microsoft.com/office/drawing/2014/main" id="{FAFBEC9F-BD91-4AB6-9A31-667B2EDB2774}"/>
              </a:ext>
            </a:extLst>
          </p:cNvPr>
          <p:cNvSpPr txBox="1"/>
          <p:nvPr/>
        </p:nvSpPr>
        <p:spPr>
          <a:xfrm>
            <a:off x="639192" y="497150"/>
            <a:ext cx="6667130" cy="400110"/>
          </a:xfrm>
          <a:prstGeom prst="rect">
            <a:avLst/>
          </a:prstGeom>
          <a:noFill/>
        </p:spPr>
        <p:txBody>
          <a:bodyPr wrap="square" rtlCol="0">
            <a:spAutoFit/>
          </a:bodyPr>
          <a:lstStyle/>
          <a:p>
            <a:r>
              <a:rPr lang="en-US" sz="2000" dirty="0"/>
              <a:t>Example of the 11 page checklist:</a:t>
            </a:r>
          </a:p>
        </p:txBody>
      </p:sp>
      <p:sp>
        <p:nvSpPr>
          <p:cNvPr id="7" name="Rectangle 6">
            <a:extLst>
              <a:ext uri="{FF2B5EF4-FFF2-40B4-BE49-F238E27FC236}">
                <a16:creationId xmlns:a16="http://schemas.microsoft.com/office/drawing/2014/main" id="{9A0F6699-9906-437D-8560-6C8753CE314C}"/>
              </a:ext>
            </a:extLst>
          </p:cNvPr>
          <p:cNvSpPr/>
          <p:nvPr/>
        </p:nvSpPr>
        <p:spPr>
          <a:xfrm>
            <a:off x="546995" y="5437520"/>
            <a:ext cx="11100508" cy="369332"/>
          </a:xfrm>
          <a:prstGeom prst="rect">
            <a:avLst/>
          </a:prstGeom>
        </p:spPr>
        <p:txBody>
          <a:bodyPr wrap="square">
            <a:spAutoFit/>
          </a:bodyPr>
          <a:lstStyle/>
          <a:p>
            <a:r>
              <a:rPr lang="en-US" dirty="0">
                <a:hlinkClick r:id="rId3"/>
              </a:rPr>
              <a:t>https://educateiowa.gov/documents/title-programs/2022/09/appendix-d-iowa-site-monitoring-documentation-form</a:t>
            </a:r>
            <a:r>
              <a:rPr lang="en-US" dirty="0"/>
              <a:t> </a:t>
            </a:r>
          </a:p>
        </p:txBody>
      </p:sp>
    </p:spTree>
    <p:extLst>
      <p:ext uri="{BB962C8B-B14F-4D97-AF65-F5344CB8AC3E}">
        <p14:creationId xmlns:p14="http://schemas.microsoft.com/office/powerpoint/2010/main" val="1564914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5D5409-AEF8-4A05-88CE-6CB45390F0AE}"/>
              </a:ext>
            </a:extLst>
          </p:cNvPr>
          <p:cNvPicPr>
            <a:picLocks noChangeAspect="1"/>
          </p:cNvPicPr>
          <p:nvPr/>
        </p:nvPicPr>
        <p:blipFill>
          <a:blip r:embed="rId2"/>
          <a:stretch>
            <a:fillRect/>
          </a:stretch>
        </p:blipFill>
        <p:spPr>
          <a:xfrm>
            <a:off x="530209" y="843993"/>
            <a:ext cx="8338583" cy="1600200"/>
          </a:xfrm>
          <a:prstGeom prst="rect">
            <a:avLst/>
          </a:prstGeom>
        </p:spPr>
      </p:pic>
      <p:sp>
        <p:nvSpPr>
          <p:cNvPr id="3" name="TextBox 2">
            <a:extLst>
              <a:ext uri="{FF2B5EF4-FFF2-40B4-BE49-F238E27FC236}">
                <a16:creationId xmlns:a16="http://schemas.microsoft.com/office/drawing/2014/main" id="{9DC6F3B7-AC71-4057-AF68-93E8550C471C}"/>
              </a:ext>
            </a:extLst>
          </p:cNvPr>
          <p:cNvSpPr txBox="1"/>
          <p:nvPr/>
        </p:nvSpPr>
        <p:spPr>
          <a:xfrm>
            <a:off x="612559" y="443883"/>
            <a:ext cx="7874493" cy="400110"/>
          </a:xfrm>
          <a:prstGeom prst="rect">
            <a:avLst/>
          </a:prstGeom>
          <a:noFill/>
        </p:spPr>
        <p:txBody>
          <a:bodyPr wrap="square" rtlCol="0">
            <a:spAutoFit/>
          </a:bodyPr>
          <a:lstStyle/>
          <a:p>
            <a:r>
              <a:rPr lang="en-US" sz="2000" dirty="0"/>
              <a:t>After 3 years, you will receive a Comprehensive Site Visit:</a:t>
            </a:r>
          </a:p>
        </p:txBody>
      </p:sp>
      <p:pic>
        <p:nvPicPr>
          <p:cNvPr id="5" name="Picture 4">
            <a:extLst>
              <a:ext uri="{FF2B5EF4-FFF2-40B4-BE49-F238E27FC236}">
                <a16:creationId xmlns:a16="http://schemas.microsoft.com/office/drawing/2014/main" id="{C0304405-2AE4-451A-88D6-5002A02BBE3B}"/>
              </a:ext>
            </a:extLst>
          </p:cNvPr>
          <p:cNvPicPr>
            <a:picLocks noChangeAspect="1"/>
          </p:cNvPicPr>
          <p:nvPr/>
        </p:nvPicPr>
        <p:blipFill>
          <a:blip r:embed="rId3"/>
          <a:stretch>
            <a:fillRect/>
          </a:stretch>
        </p:blipFill>
        <p:spPr>
          <a:xfrm>
            <a:off x="530209" y="2489758"/>
            <a:ext cx="8338583" cy="3848100"/>
          </a:xfrm>
          <a:prstGeom prst="rect">
            <a:avLst/>
          </a:prstGeom>
        </p:spPr>
      </p:pic>
      <p:sp>
        <p:nvSpPr>
          <p:cNvPr id="6" name="TextBox 5">
            <a:extLst>
              <a:ext uri="{FF2B5EF4-FFF2-40B4-BE49-F238E27FC236}">
                <a16:creationId xmlns:a16="http://schemas.microsoft.com/office/drawing/2014/main" id="{8F2CDFFF-7929-45C5-8DE1-76D9F73D7466}"/>
              </a:ext>
            </a:extLst>
          </p:cNvPr>
          <p:cNvSpPr txBox="1"/>
          <p:nvPr/>
        </p:nvSpPr>
        <p:spPr>
          <a:xfrm>
            <a:off x="9043416" y="2670048"/>
            <a:ext cx="1828800" cy="3139321"/>
          </a:xfrm>
          <a:prstGeom prst="rect">
            <a:avLst/>
          </a:prstGeom>
          <a:noFill/>
        </p:spPr>
        <p:txBody>
          <a:bodyPr wrap="square" rtlCol="0">
            <a:spAutoFit/>
          </a:bodyPr>
          <a:lstStyle/>
          <a:p>
            <a:r>
              <a:rPr lang="en-US" dirty="0"/>
              <a:t>This visit will be a series of meetings with all stakeholders</a:t>
            </a:r>
          </a:p>
          <a:p>
            <a:endParaRPr lang="en-US" dirty="0"/>
          </a:p>
          <a:p>
            <a:r>
              <a:rPr lang="en-US" dirty="0"/>
              <a:t>Staff, Principal,</a:t>
            </a:r>
          </a:p>
          <a:p>
            <a:r>
              <a:rPr lang="en-US" dirty="0"/>
              <a:t>Parents, community partners, finance, and administration.</a:t>
            </a:r>
          </a:p>
        </p:txBody>
      </p:sp>
    </p:spTree>
    <p:extLst>
      <p:ext uri="{BB962C8B-B14F-4D97-AF65-F5344CB8AC3E}">
        <p14:creationId xmlns:p14="http://schemas.microsoft.com/office/powerpoint/2010/main" val="170101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04748" y="0"/>
            <a:ext cx="4397496" cy="6858000"/>
          </a:xfrm>
          <a:prstGeom prst="rect">
            <a:avLst/>
          </a:prstGeom>
        </p:spPr>
      </p:pic>
      <p:sp>
        <p:nvSpPr>
          <p:cNvPr id="5" name="Oval Callout 4"/>
          <p:cNvSpPr/>
          <p:nvPr/>
        </p:nvSpPr>
        <p:spPr>
          <a:xfrm>
            <a:off x="375781" y="375781"/>
            <a:ext cx="4384109" cy="2430049"/>
          </a:xfrm>
          <a:prstGeom prst="wedgeEllipseCallout">
            <a:avLst>
              <a:gd name="adj1" fmla="val 129453"/>
              <a:gd name="adj2" fmla="val 434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 snack today was much better than we usually get.</a:t>
            </a:r>
          </a:p>
          <a:p>
            <a:pPr algn="ctr"/>
            <a:endParaRPr lang="en-US" sz="2800" dirty="0"/>
          </a:p>
        </p:txBody>
      </p:sp>
      <p:sp>
        <p:nvSpPr>
          <p:cNvPr id="6" name="TextBox 5"/>
          <p:cNvSpPr txBox="1"/>
          <p:nvPr/>
        </p:nvSpPr>
        <p:spPr>
          <a:xfrm>
            <a:off x="250521" y="3306871"/>
            <a:ext cx="6951945" cy="3385542"/>
          </a:xfrm>
          <a:prstGeom prst="rect">
            <a:avLst/>
          </a:prstGeom>
          <a:noFill/>
        </p:spPr>
        <p:txBody>
          <a:bodyPr wrap="square" rtlCol="0">
            <a:spAutoFit/>
          </a:bodyPr>
          <a:lstStyle/>
          <a:p>
            <a:r>
              <a:rPr lang="en-US" sz="2800" dirty="0"/>
              <a:t>Talking with the children on a site visit provides un-scripted information about the program.</a:t>
            </a:r>
          </a:p>
          <a:p>
            <a:endParaRPr lang="en-US" sz="2800" dirty="0"/>
          </a:p>
          <a:p>
            <a:r>
              <a:rPr lang="en-US" sz="2800" dirty="0"/>
              <a:t>I ask them: “Do you like the program?”</a:t>
            </a:r>
          </a:p>
          <a:p>
            <a:r>
              <a:rPr lang="en-US" sz="2800" dirty="0"/>
              <a:t>What was your favorite activity?</a:t>
            </a:r>
          </a:p>
          <a:p>
            <a:r>
              <a:rPr lang="en-US" sz="2800" dirty="0"/>
              <a:t>Are you making new friends?</a:t>
            </a:r>
          </a:p>
          <a:p>
            <a:endParaRPr lang="en-US" dirty="0"/>
          </a:p>
        </p:txBody>
      </p:sp>
    </p:spTree>
    <p:extLst>
      <p:ext uri="{BB962C8B-B14F-4D97-AF65-F5344CB8AC3E}">
        <p14:creationId xmlns:p14="http://schemas.microsoft.com/office/powerpoint/2010/main" val="935761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FF00"/>
                </a:solidFill>
              </a:rPr>
              <a:t>ATTENDANCE REQUIREMENTS</a:t>
            </a:r>
            <a:r>
              <a:rPr lang="en-US" dirty="0">
                <a:solidFill>
                  <a:srgbClr val="FFFF00"/>
                </a:solidFill>
              </a:rPr>
              <a:t>:</a:t>
            </a:r>
          </a:p>
        </p:txBody>
      </p:sp>
      <p:sp>
        <p:nvSpPr>
          <p:cNvPr id="3" name="Content Placeholder 2"/>
          <p:cNvSpPr>
            <a:spLocks noGrp="1"/>
          </p:cNvSpPr>
          <p:nvPr>
            <p:ph idx="1"/>
          </p:nvPr>
        </p:nvSpPr>
        <p:spPr>
          <a:xfrm>
            <a:off x="685801" y="1741118"/>
            <a:ext cx="10825618" cy="4576176"/>
          </a:xfrm>
        </p:spPr>
        <p:txBody>
          <a:bodyPr>
            <a:noAutofit/>
          </a:bodyPr>
          <a:lstStyle/>
          <a:p>
            <a:r>
              <a:rPr lang="en-US" sz="2400" dirty="0">
                <a:solidFill>
                  <a:srgbClr val="FFC000"/>
                </a:solidFill>
              </a:rPr>
              <a:t>You will report your attendance each quarter on your claim form- The number enrolled, and the average daily attendance for the quarter.</a:t>
            </a:r>
          </a:p>
          <a:p>
            <a:pPr marL="0" indent="0">
              <a:buNone/>
            </a:pPr>
            <a:r>
              <a:rPr lang="en-US" sz="2400" u="sng" dirty="0"/>
              <a:t>On your application your attendance goals should be monitored.</a:t>
            </a:r>
          </a:p>
          <a:p>
            <a:r>
              <a:rPr lang="en-US" sz="2400" dirty="0"/>
              <a:t>After year one, you should have met 70% of your attendance goal.</a:t>
            </a:r>
          </a:p>
          <a:p>
            <a:r>
              <a:rPr lang="en-US" sz="2400" dirty="0"/>
              <a:t>After year three, you should have met 80% of your attendance goal.</a:t>
            </a:r>
          </a:p>
          <a:p>
            <a:r>
              <a:rPr lang="en-US" sz="2400" dirty="0"/>
              <a:t>Attendance is reported in the online APR data system 3 times a year.</a:t>
            </a:r>
          </a:p>
          <a:p>
            <a:r>
              <a:rPr lang="en-US" sz="2400" dirty="0">
                <a:solidFill>
                  <a:srgbClr val="FF0000"/>
                </a:solidFill>
              </a:rPr>
              <a:t>If you do not meet the attendance goal you set- your funding may be reduced the following year.</a:t>
            </a:r>
          </a:p>
        </p:txBody>
      </p:sp>
    </p:spTree>
    <p:extLst>
      <p:ext uri="{BB962C8B-B14F-4D97-AF65-F5344CB8AC3E}">
        <p14:creationId xmlns:p14="http://schemas.microsoft.com/office/powerpoint/2010/main" val="27213342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0254" y="269765"/>
            <a:ext cx="9457917" cy="6419134"/>
          </a:xfrm>
          <a:prstGeom prst="rect">
            <a:avLst/>
          </a:prstGeom>
        </p:spPr>
      </p:pic>
    </p:spTree>
    <p:extLst>
      <p:ext uri="{BB962C8B-B14F-4D97-AF65-F5344CB8AC3E}">
        <p14:creationId xmlns:p14="http://schemas.microsoft.com/office/powerpoint/2010/main" val="3388510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746" y="1760154"/>
            <a:ext cx="10131425" cy="1456267"/>
          </a:xfrm>
        </p:spPr>
        <p:txBody>
          <a:bodyPr>
            <a:normAutofit/>
          </a:bodyPr>
          <a:lstStyle/>
          <a:p>
            <a:r>
              <a:rPr lang="en-US" sz="4000" dirty="0"/>
              <a:t>BUDGETS AND FINANCE  </a:t>
            </a:r>
            <a:br>
              <a:rPr lang="en-US" sz="4000" dirty="0"/>
            </a:br>
            <a:r>
              <a:rPr lang="en-US" dirty="0">
                <a:solidFill>
                  <a:srgbClr val="FFFF00"/>
                </a:solidFill>
              </a:rPr>
              <a:t> </a:t>
            </a:r>
            <a:endParaRPr lang="en-US" dirty="0"/>
          </a:p>
        </p:txBody>
      </p:sp>
      <p:sp>
        <p:nvSpPr>
          <p:cNvPr id="3" name="Content Placeholder 2"/>
          <p:cNvSpPr>
            <a:spLocks noGrp="1"/>
          </p:cNvSpPr>
          <p:nvPr>
            <p:ph idx="1"/>
          </p:nvPr>
        </p:nvSpPr>
        <p:spPr>
          <a:xfrm>
            <a:off x="719746" y="2664564"/>
            <a:ext cx="10265580" cy="4055832"/>
          </a:xfrm>
        </p:spPr>
        <p:txBody>
          <a:bodyPr>
            <a:normAutofit/>
          </a:bodyPr>
          <a:lstStyle/>
          <a:p>
            <a:pPr lvl="1"/>
            <a:r>
              <a:rPr lang="en-US" sz="3200" dirty="0">
                <a:solidFill>
                  <a:srgbClr val="FFFF00"/>
                </a:solidFill>
              </a:rPr>
              <a:t>DE guidance on Finance  </a:t>
            </a:r>
            <a:br>
              <a:rPr lang="en-US" sz="3200" dirty="0">
                <a:solidFill>
                  <a:srgbClr val="FFFF00"/>
                </a:solidFill>
              </a:rPr>
            </a:br>
            <a:r>
              <a:rPr lang="en-US" sz="1400" dirty="0">
                <a:solidFill>
                  <a:srgbClr val="FFFF00"/>
                </a:solidFill>
                <a:hlinkClick r:id="rId2"/>
              </a:rPr>
              <a:t>https://educateiowa.gov/documents/title-programs/2020/09/guide-program-budget-and-accounting</a:t>
            </a:r>
            <a:r>
              <a:rPr lang="en-US" sz="1400" dirty="0">
                <a:solidFill>
                  <a:srgbClr val="FFFF00"/>
                </a:solidFill>
              </a:rPr>
              <a:t> </a:t>
            </a:r>
            <a:r>
              <a:rPr lang="en-US" sz="3200" dirty="0">
                <a:solidFill>
                  <a:srgbClr val="FFFF00"/>
                </a:solidFill>
              </a:rPr>
              <a:t> </a:t>
            </a:r>
            <a:endParaRPr lang="en-US" sz="6000" dirty="0">
              <a:solidFill>
                <a:srgbClr val="FFFF00"/>
              </a:solidFill>
            </a:endParaRPr>
          </a:p>
          <a:p>
            <a:pPr lvl="1"/>
            <a:r>
              <a:rPr lang="en-US" sz="3000" dirty="0"/>
              <a:t>Please give a copy of this document  to your finance person</a:t>
            </a:r>
            <a:r>
              <a:rPr lang="en-US" sz="3500" dirty="0"/>
              <a:t>.</a:t>
            </a:r>
          </a:p>
          <a:p>
            <a:pPr lvl="1"/>
            <a:r>
              <a:rPr lang="en-US" sz="4800" dirty="0"/>
              <a:t>Follow the federal financial rules.</a:t>
            </a:r>
            <a:r>
              <a:rPr lang="en-US" sz="1800" dirty="0"/>
              <a:t> </a:t>
            </a:r>
          </a:p>
          <a:p>
            <a:pPr lvl="1"/>
            <a:r>
              <a:rPr lang="en-US" sz="1800" dirty="0"/>
              <a:t>Financial Guidance: Educational Department General Administrative Regulations (EDGAR) </a:t>
            </a:r>
            <a:r>
              <a:rPr lang="en-US" sz="1800" dirty="0">
                <a:hlinkClick r:id="rId3"/>
              </a:rPr>
              <a:t>https://www2.ed.gov/policy/fund/reg/edgarReg/edgar.html</a:t>
            </a:r>
            <a:r>
              <a:rPr lang="en-US" sz="1800" dirty="0"/>
              <a:t>   (EDGAR ) </a:t>
            </a:r>
          </a:p>
          <a:p>
            <a:pPr lvl="1"/>
            <a:r>
              <a:rPr lang="en-US" sz="1800" dirty="0"/>
              <a:t>U.S. Office of Management and Budget (OMB) Uniform Guidance Regulations </a:t>
            </a:r>
            <a:r>
              <a:rPr lang="en-US" sz="1800" dirty="0">
                <a:hlinkClick r:id="rId4"/>
              </a:rPr>
              <a:t>https://www.ecfr.gov/current/title-2/subtitle-A/chapter-II/part-200?toc=1</a:t>
            </a:r>
            <a:r>
              <a:rPr lang="en-US" sz="1800" dirty="0"/>
              <a:t>  (Uniform Guidance)</a:t>
            </a:r>
            <a:endParaRPr lang="en-US" sz="1700" dirty="0"/>
          </a:p>
        </p:txBody>
      </p:sp>
      <p:pic>
        <p:nvPicPr>
          <p:cNvPr id="4" name="Picture 3"/>
          <p:cNvPicPr>
            <a:picLocks noChangeAspect="1"/>
          </p:cNvPicPr>
          <p:nvPr/>
        </p:nvPicPr>
        <p:blipFill>
          <a:blip r:embed="rId5"/>
          <a:stretch>
            <a:fillRect/>
          </a:stretch>
        </p:blipFill>
        <p:spPr>
          <a:xfrm>
            <a:off x="0" y="326"/>
            <a:ext cx="12325611" cy="1484158"/>
          </a:xfrm>
          <a:prstGeom prst="rect">
            <a:avLst/>
          </a:prstGeom>
        </p:spPr>
      </p:pic>
    </p:spTree>
    <p:extLst>
      <p:ext uri="{BB962C8B-B14F-4D97-AF65-F5344CB8AC3E}">
        <p14:creationId xmlns:p14="http://schemas.microsoft.com/office/powerpoint/2010/main" val="1930524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949884"/>
            <a:ext cx="10131425" cy="1456267"/>
          </a:xfrm>
        </p:spPr>
        <p:txBody>
          <a:bodyPr>
            <a:normAutofit/>
          </a:bodyPr>
          <a:lstStyle/>
          <a:p>
            <a:r>
              <a:rPr lang="en-US" sz="4800" dirty="0"/>
              <a:t>DATA AND Evaluation:</a:t>
            </a:r>
            <a:br>
              <a:rPr lang="en-US" sz="4800" dirty="0"/>
            </a:br>
            <a:endParaRPr lang="en-US" dirty="0"/>
          </a:p>
        </p:txBody>
      </p:sp>
      <p:sp>
        <p:nvSpPr>
          <p:cNvPr id="3" name="Content Placeholder 2"/>
          <p:cNvSpPr>
            <a:spLocks noGrp="1"/>
          </p:cNvSpPr>
          <p:nvPr>
            <p:ph idx="1"/>
          </p:nvPr>
        </p:nvSpPr>
        <p:spPr>
          <a:xfrm>
            <a:off x="507826" y="2839928"/>
            <a:ext cx="11176347" cy="3649133"/>
          </a:xfrm>
        </p:spPr>
        <p:txBody>
          <a:bodyPr/>
          <a:lstStyle/>
          <a:p>
            <a:pPr lvl="1">
              <a:lnSpc>
                <a:spcPct val="150000"/>
              </a:lnSpc>
              <a:spcAft>
                <a:spcPts val="0"/>
              </a:spcAft>
              <a:buFont typeface="Courier New" panose="02070309020205020404" pitchFamily="49" charset="0"/>
              <a:buChar char="o"/>
            </a:pPr>
            <a:r>
              <a:rPr lang="en-US" sz="3200" dirty="0">
                <a:latin typeface="Arial" panose="020B0604020202020204" pitchFamily="34" charset="0"/>
                <a:ea typeface="Calibri" panose="020F0502020204030204" pitchFamily="34" charset="0"/>
                <a:cs typeface="Times New Roman" panose="02020603050405020304" pitchFamily="18" charset="0"/>
              </a:rPr>
              <a:t>Statewide Evaluation and Annual Survey</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lvl="1">
              <a:lnSpc>
                <a:spcPct val="150000"/>
              </a:lnSpc>
              <a:spcAft>
                <a:spcPts val="0"/>
              </a:spcAft>
              <a:buFont typeface="Courier New" panose="02070309020205020404" pitchFamily="49" charset="0"/>
              <a:buChar char="o"/>
            </a:pPr>
            <a:r>
              <a:rPr lang="en-US" sz="3200" dirty="0">
                <a:latin typeface="Arial" panose="020B0604020202020204" pitchFamily="34" charset="0"/>
                <a:ea typeface="Calibri" panose="020F0502020204030204" pitchFamily="34" charset="0"/>
                <a:cs typeface="Times New Roman" panose="02020603050405020304" pitchFamily="18" charset="0"/>
              </a:rPr>
              <a:t>Reporting Your Data  APR system (twice a year)</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lvl="1">
              <a:lnSpc>
                <a:spcPct val="150000"/>
              </a:lnSpc>
              <a:spcAft>
                <a:spcPts val="0"/>
              </a:spcAft>
              <a:buFont typeface="Courier New" panose="02070309020205020404" pitchFamily="49" charset="0"/>
              <a:buChar char="o"/>
            </a:pPr>
            <a:r>
              <a:rPr lang="en-US" sz="3200" dirty="0">
                <a:latin typeface="Arial" panose="020B0604020202020204" pitchFamily="34" charset="0"/>
                <a:ea typeface="Calibri" panose="020F0502020204030204" pitchFamily="34" charset="0"/>
                <a:cs typeface="Times New Roman" panose="02020603050405020304" pitchFamily="18" charset="0"/>
              </a:rPr>
              <a:t>60 hours Contact time and the achievement gap</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0" y="0"/>
            <a:ext cx="12192000" cy="1484158"/>
          </a:xfrm>
          <a:prstGeom prst="rect">
            <a:avLst/>
          </a:prstGeom>
        </p:spPr>
      </p:pic>
    </p:spTree>
    <p:extLst>
      <p:ext uri="{BB962C8B-B14F-4D97-AF65-F5344CB8AC3E}">
        <p14:creationId xmlns:p14="http://schemas.microsoft.com/office/powerpoint/2010/main" val="694333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D5381B-77EE-4A05-B322-9E609FAE9E7A}"/>
              </a:ext>
            </a:extLst>
          </p:cNvPr>
          <p:cNvPicPr>
            <a:picLocks noChangeAspect="1"/>
          </p:cNvPicPr>
          <p:nvPr/>
        </p:nvPicPr>
        <p:blipFill>
          <a:blip r:embed="rId2"/>
          <a:stretch>
            <a:fillRect/>
          </a:stretch>
        </p:blipFill>
        <p:spPr>
          <a:xfrm>
            <a:off x="465772" y="152400"/>
            <a:ext cx="11077575" cy="6553200"/>
          </a:xfrm>
          <a:prstGeom prst="rect">
            <a:avLst/>
          </a:prstGeom>
        </p:spPr>
      </p:pic>
    </p:spTree>
    <p:extLst>
      <p:ext uri="{BB962C8B-B14F-4D97-AF65-F5344CB8AC3E}">
        <p14:creationId xmlns:p14="http://schemas.microsoft.com/office/powerpoint/2010/main" val="1781672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59800"/>
            <a:ext cx="10131425" cy="1456267"/>
          </a:xfrm>
        </p:spPr>
        <p:txBody>
          <a:bodyPr/>
          <a:lstStyle/>
          <a:p>
            <a:r>
              <a:rPr lang="en-US" u="sng" dirty="0">
                <a:solidFill>
                  <a:srgbClr val="FFFF00"/>
                </a:solidFill>
              </a:rPr>
              <a:t>Evaluation: </a:t>
            </a:r>
          </a:p>
        </p:txBody>
      </p:sp>
      <p:sp>
        <p:nvSpPr>
          <p:cNvPr id="3" name="Content Placeholder 2"/>
          <p:cNvSpPr>
            <a:spLocks noGrp="1"/>
          </p:cNvSpPr>
          <p:nvPr>
            <p:ph idx="1"/>
          </p:nvPr>
        </p:nvSpPr>
        <p:spPr>
          <a:xfrm>
            <a:off x="501041" y="1415441"/>
            <a:ext cx="11098060" cy="5223354"/>
          </a:xfrm>
        </p:spPr>
        <p:txBody>
          <a:bodyPr>
            <a:normAutofit fontScale="92500"/>
          </a:bodyPr>
          <a:lstStyle/>
          <a:p>
            <a:r>
              <a:rPr lang="en-US" sz="2400" dirty="0"/>
              <a:t>You will participate in 2 evaluations each year.  First, is your local evaluation – Due November 30</a:t>
            </a:r>
            <a:r>
              <a:rPr lang="en-US" sz="2400" baseline="30000" dirty="0"/>
              <a:t>th</a:t>
            </a:r>
            <a:r>
              <a:rPr lang="en-US" sz="2400" dirty="0"/>
              <a:t>  </a:t>
            </a:r>
          </a:p>
          <a:p>
            <a:r>
              <a:rPr lang="en-US" sz="2400" dirty="0"/>
              <a:t>The second is your state evaluation.  We read all 2,500 pages of local evaluations and may ask for clarification on data or request missing data that is required.  Data is summarized and aggregated into the annual Iowa State Evaluation.  This is sent to the USDOE.</a:t>
            </a:r>
          </a:p>
          <a:p>
            <a:r>
              <a:rPr lang="en-US" sz="2400" dirty="0"/>
              <a:t>While your first local evaluation is one year behind.  </a:t>
            </a:r>
          </a:p>
          <a:p>
            <a:r>
              <a:rPr lang="en-US" sz="2400" dirty="0">
                <a:solidFill>
                  <a:srgbClr val="FFFF00"/>
                </a:solidFill>
              </a:rPr>
              <a:t> We Report NEW GPRA measures… However, you can still report on reading and math proficiency as a local measure.</a:t>
            </a:r>
          </a:p>
          <a:p>
            <a:r>
              <a:rPr lang="en-US" sz="2400" dirty="0"/>
              <a:t>Since we report local evaluation data one year behind, your local evaluator has plenty of time to gather the data, meet with you and develop your evaluation.</a:t>
            </a:r>
          </a:p>
          <a:p>
            <a:r>
              <a:rPr lang="en-US" sz="2400" dirty="0"/>
              <a:t>We even provide a data gathering template for your local evaluator to make their task easier.</a:t>
            </a:r>
          </a:p>
          <a:p>
            <a:r>
              <a:rPr lang="en-US" sz="2400" dirty="0"/>
              <a:t>We provide training for your local evaluator on what data is required for the state evaluation. </a:t>
            </a:r>
          </a:p>
          <a:p>
            <a:endParaRPr lang="en-US" sz="2400" dirty="0"/>
          </a:p>
        </p:txBody>
      </p:sp>
    </p:spTree>
    <p:extLst>
      <p:ext uri="{BB962C8B-B14F-4D97-AF65-F5344CB8AC3E}">
        <p14:creationId xmlns:p14="http://schemas.microsoft.com/office/powerpoint/2010/main" val="37825452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1" y="0"/>
            <a:ext cx="10131425" cy="1456267"/>
          </a:xfrm>
        </p:spPr>
        <p:txBody>
          <a:bodyPr/>
          <a:lstStyle/>
          <a:p>
            <a:r>
              <a:rPr lang="en-US" u="sng" dirty="0">
                <a:solidFill>
                  <a:srgbClr val="FFFF00"/>
                </a:solidFill>
              </a:rPr>
              <a:t>SEA Requirements</a:t>
            </a:r>
            <a:r>
              <a:rPr lang="en-US" u="sng" dirty="0"/>
              <a:t>:</a:t>
            </a:r>
            <a:endParaRPr lang="en-US" dirty="0"/>
          </a:p>
        </p:txBody>
      </p:sp>
      <p:sp>
        <p:nvSpPr>
          <p:cNvPr id="3" name="Content Placeholder 2"/>
          <p:cNvSpPr>
            <a:spLocks noGrp="1"/>
          </p:cNvSpPr>
          <p:nvPr>
            <p:ph idx="1"/>
          </p:nvPr>
        </p:nvSpPr>
        <p:spPr>
          <a:xfrm>
            <a:off x="102871" y="1245871"/>
            <a:ext cx="12089130" cy="5399186"/>
          </a:xfrm>
          <a:solidFill>
            <a:schemeClr val="bg2">
              <a:lumMod val="60000"/>
              <a:lumOff val="40000"/>
            </a:schemeClr>
          </a:solidFill>
        </p:spPr>
        <p:txBody>
          <a:bodyPr>
            <a:normAutofit/>
          </a:bodyPr>
          <a:lstStyle/>
          <a:p>
            <a:r>
              <a:rPr lang="en-US" sz="2400" b="1" dirty="0">
                <a:solidFill>
                  <a:srgbClr val="FF0000"/>
                </a:solidFill>
              </a:rPr>
              <a:t>II.12  Does the state </a:t>
            </a:r>
            <a:r>
              <a:rPr lang="en-US" sz="2400" b="1" dirty="0">
                <a:solidFill>
                  <a:srgbClr val="FFFF00"/>
                </a:solidFill>
              </a:rPr>
              <a:t>conduct</a:t>
            </a:r>
            <a:r>
              <a:rPr lang="en-US" sz="2400" b="1" dirty="0">
                <a:solidFill>
                  <a:srgbClr val="FF0000"/>
                </a:solidFill>
              </a:rPr>
              <a:t> a comprehensive evaluation </a:t>
            </a:r>
            <a:r>
              <a:rPr lang="en-US" sz="2400" b="1" dirty="0"/>
              <a:t>(directly, or through a grant or contract) to monitor the effectiveness of 21</a:t>
            </a:r>
            <a:r>
              <a:rPr lang="en-US" sz="2400" b="1" baseline="30000" dirty="0"/>
              <a:t>st</a:t>
            </a:r>
            <a:r>
              <a:rPr lang="en-US" sz="2400" b="1" dirty="0"/>
              <a:t> CCLC programs, and progress towards the performance indicators and performance measures used to evaluate subgrantees?  §4202(C) (3)(A)   §4203(a)(6)</a:t>
            </a:r>
          </a:p>
          <a:p>
            <a:pPr marL="0" indent="0">
              <a:buNone/>
            </a:pPr>
            <a:r>
              <a:rPr lang="en-US" sz="2400" b="1" dirty="0"/>
              <a:t>§4203(a)(13)   §4205(b)(2)(A)</a:t>
            </a:r>
          </a:p>
          <a:p>
            <a:endParaRPr lang="en-US" sz="2400" b="1" dirty="0"/>
          </a:p>
          <a:p>
            <a:r>
              <a:rPr lang="en-US" sz="2400" b="1" dirty="0"/>
              <a:t>II.13  Does the state have clearly defined and appropriate performance indicators and performance measures used to evaluate programs?  </a:t>
            </a:r>
            <a:r>
              <a:rPr lang="en-US" sz="2400" b="1" dirty="0">
                <a:solidFill>
                  <a:srgbClr val="FF0000"/>
                </a:solidFill>
              </a:rPr>
              <a:t>Does the state measure GPRA indicators?</a:t>
            </a:r>
            <a:r>
              <a:rPr lang="en-US" sz="2400" b="1" dirty="0"/>
              <a:t> §4203(a)(13)(A)  §4205(b)(1)(B)</a:t>
            </a:r>
          </a:p>
          <a:p>
            <a:r>
              <a:rPr lang="en-US" sz="2400" b="1" dirty="0"/>
              <a:t>II.14  Does the SEA notify and make program evaluations available to the public? §4203(a)(13)(B)   §4205(b)(2)(B)(ii)</a:t>
            </a:r>
          </a:p>
        </p:txBody>
      </p:sp>
    </p:spTree>
    <p:extLst>
      <p:ext uri="{BB962C8B-B14F-4D97-AF65-F5344CB8AC3E}">
        <p14:creationId xmlns:p14="http://schemas.microsoft.com/office/powerpoint/2010/main" val="2877802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2181" y="134133"/>
            <a:ext cx="9366011" cy="6678572"/>
          </a:xfrm>
          <a:prstGeom prst="rect">
            <a:avLst/>
          </a:prstGeom>
        </p:spPr>
      </p:pic>
      <p:sp>
        <p:nvSpPr>
          <p:cNvPr id="2" name="TextBox 1">
            <a:extLst>
              <a:ext uri="{FF2B5EF4-FFF2-40B4-BE49-F238E27FC236}">
                <a16:creationId xmlns:a16="http://schemas.microsoft.com/office/drawing/2014/main" id="{3F71F61D-C5D7-4DA7-8651-DD12BB0AAC67}"/>
              </a:ext>
            </a:extLst>
          </p:cNvPr>
          <p:cNvSpPr txBox="1"/>
          <p:nvPr/>
        </p:nvSpPr>
        <p:spPr>
          <a:xfrm>
            <a:off x="665825" y="5299969"/>
            <a:ext cx="9270910" cy="1569660"/>
          </a:xfrm>
          <a:prstGeom prst="rect">
            <a:avLst/>
          </a:prstGeom>
          <a:solidFill>
            <a:schemeClr val="tx1">
              <a:lumMod val="85000"/>
            </a:schemeClr>
          </a:solidFill>
        </p:spPr>
        <p:txBody>
          <a:bodyPr wrap="square" rtlCol="0">
            <a:spAutoFit/>
          </a:bodyPr>
          <a:lstStyle/>
          <a:p>
            <a:r>
              <a:rPr lang="en-US" sz="3200" dirty="0">
                <a:hlinkClick r:id="rId3"/>
              </a:rPr>
              <a:t>https://educateiowa.gov/pk-12/every-student-succeeds-act/essa-guidance-and-allocations/title-iv-part-b-resources</a:t>
            </a:r>
            <a:r>
              <a:rPr lang="en-US" sz="3200" dirty="0"/>
              <a:t> </a:t>
            </a:r>
          </a:p>
        </p:txBody>
      </p:sp>
    </p:spTree>
    <p:extLst>
      <p:ext uri="{BB962C8B-B14F-4D97-AF65-F5344CB8AC3E}">
        <p14:creationId xmlns:p14="http://schemas.microsoft.com/office/powerpoint/2010/main" val="21310405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print"/>
          <a:stretch>
            <a:fillRect/>
          </a:stretch>
        </p:blipFill>
        <p:spPr>
          <a:xfrm>
            <a:off x="599162" y="301668"/>
            <a:ext cx="11316638" cy="6287021"/>
          </a:xfrm>
          <a:prstGeom prst="rect">
            <a:avLst/>
          </a:prstGeom>
        </p:spPr>
      </p:pic>
    </p:spTree>
    <p:extLst>
      <p:ext uri="{BB962C8B-B14F-4D97-AF65-F5344CB8AC3E}">
        <p14:creationId xmlns:p14="http://schemas.microsoft.com/office/powerpoint/2010/main" val="970284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3210" y="152792"/>
            <a:ext cx="9888711" cy="6592474"/>
          </a:xfrm>
          <a:prstGeom prst="rect">
            <a:avLst/>
          </a:prstGeom>
        </p:spPr>
      </p:pic>
    </p:spTree>
    <p:extLst>
      <p:ext uri="{BB962C8B-B14F-4D97-AF65-F5344CB8AC3E}">
        <p14:creationId xmlns:p14="http://schemas.microsoft.com/office/powerpoint/2010/main" val="4109196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5782" y="223467"/>
            <a:ext cx="9144000" cy="6533003"/>
          </a:xfrm>
          <a:prstGeom prst="rect">
            <a:avLst/>
          </a:prstGeom>
        </p:spPr>
      </p:pic>
    </p:spTree>
    <p:extLst>
      <p:ext uri="{BB962C8B-B14F-4D97-AF65-F5344CB8AC3E}">
        <p14:creationId xmlns:p14="http://schemas.microsoft.com/office/powerpoint/2010/main" val="17419231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9289" y="304094"/>
            <a:ext cx="11029244" cy="6203950"/>
          </a:xfrm>
          <a:prstGeom prst="rect">
            <a:avLst/>
          </a:prstGeom>
        </p:spPr>
      </p:pic>
    </p:spTree>
    <p:extLst>
      <p:ext uri="{BB962C8B-B14F-4D97-AF65-F5344CB8AC3E}">
        <p14:creationId xmlns:p14="http://schemas.microsoft.com/office/powerpoint/2010/main" val="23506678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3800" y="293969"/>
            <a:ext cx="9469547" cy="6514511"/>
          </a:xfrm>
          <a:prstGeom prst="rect">
            <a:avLst/>
          </a:prstGeom>
        </p:spPr>
      </p:pic>
    </p:spTree>
    <p:extLst>
      <p:ext uri="{BB962C8B-B14F-4D97-AF65-F5344CB8AC3E}">
        <p14:creationId xmlns:p14="http://schemas.microsoft.com/office/powerpoint/2010/main" val="1406278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320" y="244184"/>
            <a:ext cx="10848452" cy="6932425"/>
          </a:xfrm>
          <a:prstGeom prst="rect">
            <a:avLst/>
          </a:prstGeom>
        </p:spPr>
      </p:pic>
      <p:pic>
        <p:nvPicPr>
          <p:cNvPr id="1026" name="Picture 2" descr="Thumbs Up Smiley Face Emoji Happy Smiley Face - Love Emoji Dp For ...">
            <a:extLst>
              <a:ext uri="{FF2B5EF4-FFF2-40B4-BE49-F238E27FC236}">
                <a16:creationId xmlns:a16="http://schemas.microsoft.com/office/drawing/2014/main" id="{22D38C36-3031-4674-8E30-A96116644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5975" y="244184"/>
            <a:ext cx="2486025"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3967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35071"/>
            <a:ext cx="10131425" cy="1456267"/>
          </a:xfrm>
        </p:spPr>
        <p:txBody>
          <a:bodyPr/>
          <a:lstStyle/>
          <a:p>
            <a:r>
              <a:rPr lang="en-US" b="1" u="sng" dirty="0">
                <a:solidFill>
                  <a:srgbClr val="FFFF00"/>
                </a:solidFill>
              </a:rPr>
              <a:t>On Site Monitoring Visits:</a:t>
            </a:r>
          </a:p>
        </p:txBody>
      </p:sp>
      <p:sp>
        <p:nvSpPr>
          <p:cNvPr id="3" name="Content Placeholder 2"/>
          <p:cNvSpPr>
            <a:spLocks noGrp="1"/>
          </p:cNvSpPr>
          <p:nvPr>
            <p:ph idx="1"/>
          </p:nvPr>
        </p:nvSpPr>
        <p:spPr>
          <a:xfrm>
            <a:off x="685801" y="1791338"/>
            <a:ext cx="10863196" cy="4809878"/>
          </a:xfrm>
          <a:solidFill>
            <a:schemeClr val="bg2"/>
          </a:solidFill>
        </p:spPr>
        <p:txBody>
          <a:bodyPr>
            <a:normAutofit/>
          </a:bodyPr>
          <a:lstStyle/>
          <a:p>
            <a:r>
              <a:rPr lang="en-US" sz="3300" b="1" dirty="0"/>
              <a:t>There is an 11 page monitoring checklist used in the regular DE site visit.</a:t>
            </a:r>
            <a:endParaRPr lang="en-US" dirty="0"/>
          </a:p>
          <a:p>
            <a:endParaRPr lang="en-US" dirty="0"/>
          </a:p>
          <a:p>
            <a:endParaRPr lang="en-US" dirty="0"/>
          </a:p>
          <a:p>
            <a:pPr marL="0" indent="0">
              <a:buNone/>
            </a:pPr>
            <a:endParaRPr lang="en-US" sz="3100" dirty="0"/>
          </a:p>
          <a:p>
            <a:pPr marL="0" indent="0">
              <a:buNone/>
            </a:pPr>
            <a:endParaRPr lang="en-US" sz="3100" dirty="0"/>
          </a:p>
          <a:p>
            <a:pPr marL="0" indent="0">
              <a:buNone/>
            </a:pPr>
            <a:r>
              <a:rPr lang="en-US" sz="3100" b="1" dirty="0"/>
              <a:t>Sites that offer more than 60 hours of contact time per month or more than 30 days of summer school can earn an EXCEEDS on their monitoring report.</a:t>
            </a:r>
          </a:p>
        </p:txBody>
      </p:sp>
      <p:pic>
        <p:nvPicPr>
          <p:cNvPr id="4" name="Picture 3"/>
          <p:cNvPicPr>
            <a:picLocks noChangeAspect="1"/>
          </p:cNvPicPr>
          <p:nvPr/>
        </p:nvPicPr>
        <p:blipFill>
          <a:blip r:embed="rId2" cstate="print"/>
          <a:stretch>
            <a:fillRect/>
          </a:stretch>
        </p:blipFill>
        <p:spPr>
          <a:xfrm>
            <a:off x="212942" y="3247820"/>
            <a:ext cx="11590739" cy="1687434"/>
          </a:xfrm>
          <a:prstGeom prst="rect">
            <a:avLst/>
          </a:prstGeom>
        </p:spPr>
      </p:pic>
    </p:spTree>
    <p:extLst>
      <p:ext uri="{BB962C8B-B14F-4D97-AF65-F5344CB8AC3E}">
        <p14:creationId xmlns:p14="http://schemas.microsoft.com/office/powerpoint/2010/main" val="1197292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538619"/>
            <a:ext cx="8683667" cy="1877977"/>
          </a:xfrm>
        </p:spPr>
        <p:txBody>
          <a:bodyPr>
            <a:normAutofit fontScale="90000"/>
          </a:bodyPr>
          <a:lstStyle/>
          <a:p>
            <a:r>
              <a:rPr lang="en-US" sz="3100" b="1" u="sng" dirty="0">
                <a:solidFill>
                  <a:srgbClr val="FFFF00"/>
                </a:solidFill>
              </a:rPr>
              <a:t>OVERVIEW</a:t>
            </a:r>
            <a:r>
              <a:rPr lang="en-US" sz="3100" dirty="0">
                <a:solidFill>
                  <a:srgbClr val="FFFF00"/>
                </a:solidFill>
              </a:rPr>
              <a:t>:  “The 21</a:t>
            </a:r>
            <a:r>
              <a:rPr lang="en-US" sz="3100" baseline="30000" dirty="0">
                <a:solidFill>
                  <a:srgbClr val="FFFF00"/>
                </a:solidFill>
              </a:rPr>
              <a:t>st</a:t>
            </a:r>
            <a:r>
              <a:rPr lang="en-US" sz="3100" dirty="0">
                <a:solidFill>
                  <a:srgbClr val="FFFF00"/>
                </a:solidFill>
              </a:rPr>
              <a:t> CCLC program provides an opportunity for us to make a difference in the lives of children.”</a:t>
            </a:r>
            <a:br>
              <a:rPr lang="en-US" dirty="0">
                <a:solidFill>
                  <a:srgbClr val="FFFF00"/>
                </a:solidFill>
              </a:rPr>
            </a:br>
            <a:endParaRPr lang="en-US" dirty="0"/>
          </a:p>
        </p:txBody>
      </p:sp>
      <p:sp>
        <p:nvSpPr>
          <p:cNvPr id="3" name="Content Placeholder 2"/>
          <p:cNvSpPr>
            <a:spLocks noGrp="1"/>
          </p:cNvSpPr>
          <p:nvPr>
            <p:ph idx="1"/>
          </p:nvPr>
        </p:nvSpPr>
        <p:spPr>
          <a:xfrm>
            <a:off x="685801" y="2142067"/>
            <a:ext cx="10575098" cy="4434097"/>
          </a:xfrm>
        </p:spPr>
        <p:txBody>
          <a:bodyPr>
            <a:normAutofit/>
          </a:bodyPr>
          <a:lstStyle/>
          <a:p>
            <a:r>
              <a:rPr lang="en-US" sz="3000" dirty="0"/>
              <a:t>For those who have not been successful in school, we help kids reconnect to learning in different ways.</a:t>
            </a:r>
          </a:p>
          <a:p>
            <a:r>
              <a:rPr lang="en-US" sz="3000" dirty="0"/>
              <a:t> We provide academic aid, enrichment activities, social emotional learning, nutritional food, and fun to children who need it most.</a:t>
            </a:r>
          </a:p>
          <a:p>
            <a:r>
              <a:rPr lang="en-US" sz="3000" b="1" u="sng" dirty="0">
                <a:solidFill>
                  <a:srgbClr val="FF0000"/>
                </a:solidFill>
              </a:rPr>
              <a:t>You are expected to build a model program</a:t>
            </a:r>
            <a:r>
              <a:rPr lang="en-US" sz="3000" dirty="0"/>
              <a:t> of afterschool that will be shared via your data, committee calls, site visits, presentations, web sites and within your community.</a:t>
            </a:r>
          </a:p>
          <a:p>
            <a:endParaRPr lang="en-US" dirty="0"/>
          </a:p>
        </p:txBody>
      </p:sp>
      <p:pic>
        <p:nvPicPr>
          <p:cNvPr id="4" name="Picture 4"/>
          <p:cNvPicPr>
            <a:picLocks noChangeAspect="1" noChangeArrowheads="1"/>
          </p:cNvPicPr>
          <p:nvPr/>
        </p:nvPicPr>
        <p:blipFill>
          <a:blip r:embed="rId2" cstate="print"/>
          <a:srcRect/>
          <a:stretch>
            <a:fillRect/>
          </a:stretch>
        </p:blipFill>
        <p:spPr bwMode="auto">
          <a:xfrm>
            <a:off x="9622047" y="379085"/>
            <a:ext cx="2390358" cy="1590675"/>
          </a:xfrm>
          <a:prstGeom prst="rect">
            <a:avLst/>
          </a:prstGeom>
          <a:noFill/>
          <a:ln w="9525">
            <a:noFill/>
            <a:miter lim="800000"/>
            <a:headEnd/>
            <a:tailEnd/>
          </a:ln>
        </p:spPr>
      </p:pic>
    </p:spTree>
    <p:extLst>
      <p:ext uri="{BB962C8B-B14F-4D97-AF65-F5344CB8AC3E}">
        <p14:creationId xmlns:p14="http://schemas.microsoft.com/office/powerpoint/2010/main" val="4101422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47800"/>
            <a:ext cx="6981825" cy="5410200"/>
          </a:xfrm>
          <a:prstGeom prst="rect">
            <a:avLst/>
          </a:prstGeom>
        </p:spPr>
      </p:pic>
      <p:sp>
        <p:nvSpPr>
          <p:cNvPr id="3" name="TextBox 2"/>
          <p:cNvSpPr txBox="1"/>
          <p:nvPr/>
        </p:nvSpPr>
        <p:spPr>
          <a:xfrm>
            <a:off x="287120" y="126341"/>
            <a:ext cx="11625132" cy="1200329"/>
          </a:xfrm>
          <a:prstGeom prst="rect">
            <a:avLst/>
          </a:prstGeom>
          <a:noFill/>
        </p:spPr>
        <p:txBody>
          <a:bodyPr wrap="square" rtlCol="0">
            <a:spAutoFit/>
          </a:bodyPr>
          <a:lstStyle/>
          <a:p>
            <a:r>
              <a:rPr lang="en-US" sz="3600" dirty="0"/>
              <a:t>We encourage frequent field trips.  They help children learn from experiences.  </a:t>
            </a:r>
          </a:p>
        </p:txBody>
      </p:sp>
      <p:pic>
        <p:nvPicPr>
          <p:cNvPr id="4" name="Picture 3"/>
          <p:cNvPicPr>
            <a:picLocks noChangeAspect="1"/>
          </p:cNvPicPr>
          <p:nvPr/>
        </p:nvPicPr>
        <p:blipFill>
          <a:blip r:embed="rId3"/>
          <a:stretch>
            <a:fillRect/>
          </a:stretch>
        </p:blipFill>
        <p:spPr>
          <a:xfrm>
            <a:off x="6981825" y="2363293"/>
            <a:ext cx="5324475" cy="3486150"/>
          </a:xfrm>
          <a:prstGeom prst="rect">
            <a:avLst/>
          </a:prstGeom>
        </p:spPr>
      </p:pic>
      <p:sp>
        <p:nvSpPr>
          <p:cNvPr id="5" name="TextBox 4"/>
          <p:cNvSpPr txBox="1"/>
          <p:nvPr/>
        </p:nvSpPr>
        <p:spPr>
          <a:xfrm>
            <a:off x="6981825" y="1409186"/>
            <a:ext cx="5018110" cy="954107"/>
          </a:xfrm>
          <a:prstGeom prst="rect">
            <a:avLst/>
          </a:prstGeom>
          <a:noFill/>
        </p:spPr>
        <p:txBody>
          <a:bodyPr wrap="square" rtlCol="0">
            <a:spAutoFit/>
          </a:bodyPr>
          <a:lstStyle/>
          <a:p>
            <a:r>
              <a:rPr lang="en-US" sz="2800" dirty="0"/>
              <a:t>Field trips provide memories that will last a lifetime.</a:t>
            </a:r>
          </a:p>
        </p:txBody>
      </p:sp>
      <p:sp>
        <p:nvSpPr>
          <p:cNvPr id="6" name="TextBox 5"/>
          <p:cNvSpPr txBox="1"/>
          <p:nvPr/>
        </p:nvSpPr>
        <p:spPr>
          <a:xfrm>
            <a:off x="5135671" y="6122889"/>
            <a:ext cx="5348614" cy="461665"/>
          </a:xfrm>
          <a:prstGeom prst="rect">
            <a:avLst/>
          </a:prstGeom>
          <a:solidFill>
            <a:schemeClr val="accent2"/>
          </a:solidFill>
        </p:spPr>
        <p:txBody>
          <a:bodyPr wrap="square" rtlCol="0">
            <a:spAutoFit/>
          </a:bodyPr>
          <a:lstStyle/>
          <a:p>
            <a:r>
              <a:rPr lang="en-US" sz="2400" dirty="0">
                <a:solidFill>
                  <a:srgbClr val="FFFF00"/>
                </a:solidFill>
              </a:rPr>
              <a:t>Guidance- The Importance of Field Trips</a:t>
            </a:r>
          </a:p>
        </p:txBody>
      </p:sp>
    </p:spTree>
    <p:extLst>
      <p:ext uri="{BB962C8B-B14F-4D97-AF65-F5344CB8AC3E}">
        <p14:creationId xmlns:p14="http://schemas.microsoft.com/office/powerpoint/2010/main" val="27207526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7048056"/>
          </a:xfrm>
          <a:prstGeom prst="rect">
            <a:avLst/>
          </a:prstGeom>
        </p:spPr>
      </p:pic>
    </p:spTree>
    <p:extLst>
      <p:ext uri="{BB962C8B-B14F-4D97-AF65-F5344CB8AC3E}">
        <p14:creationId xmlns:p14="http://schemas.microsoft.com/office/powerpoint/2010/main" val="233875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61135" y="0"/>
            <a:ext cx="3630865" cy="2943616"/>
          </a:xfrm>
          <a:prstGeom prst="rect">
            <a:avLst/>
          </a:prstGeom>
        </p:spPr>
      </p:pic>
      <p:pic>
        <p:nvPicPr>
          <p:cNvPr id="3" name="Picture 2"/>
          <p:cNvPicPr>
            <a:picLocks noChangeAspect="1"/>
          </p:cNvPicPr>
          <p:nvPr/>
        </p:nvPicPr>
        <p:blipFill>
          <a:blip r:embed="rId3"/>
          <a:stretch>
            <a:fillRect/>
          </a:stretch>
        </p:blipFill>
        <p:spPr>
          <a:xfrm>
            <a:off x="0" y="3209925"/>
            <a:ext cx="12388240" cy="3648075"/>
          </a:xfrm>
          <a:prstGeom prst="rect">
            <a:avLst/>
          </a:prstGeom>
        </p:spPr>
      </p:pic>
      <p:sp>
        <p:nvSpPr>
          <p:cNvPr id="4" name="TextBox 3"/>
          <p:cNvSpPr txBox="1"/>
          <p:nvPr/>
        </p:nvSpPr>
        <p:spPr>
          <a:xfrm>
            <a:off x="137786" y="400833"/>
            <a:ext cx="8222932" cy="1938992"/>
          </a:xfrm>
          <a:prstGeom prst="rect">
            <a:avLst/>
          </a:prstGeom>
          <a:noFill/>
        </p:spPr>
        <p:txBody>
          <a:bodyPr wrap="square" rtlCol="0">
            <a:spAutoFit/>
          </a:bodyPr>
          <a:lstStyle/>
          <a:p>
            <a:r>
              <a:rPr lang="en-US" sz="2400" u="sng" dirty="0">
                <a:solidFill>
                  <a:srgbClr val="FFFF00"/>
                </a:solidFill>
              </a:rPr>
              <a:t>Best Practice Example: </a:t>
            </a:r>
            <a:r>
              <a:rPr lang="en-US" sz="2400" dirty="0">
                <a:solidFill>
                  <a:srgbClr val="FFFF00"/>
                </a:solidFill>
              </a:rPr>
              <a:t>  </a:t>
            </a:r>
            <a:r>
              <a:rPr lang="en-US" sz="2400" dirty="0"/>
              <a:t>Des Moines 2</a:t>
            </a:r>
            <a:r>
              <a:rPr lang="en-US" sz="2400" baseline="30000" dirty="0"/>
              <a:t>nd</a:t>
            </a:r>
            <a:r>
              <a:rPr lang="en-US" sz="2400" dirty="0"/>
              <a:t> Annual Chess Tournament for Elementary 21</a:t>
            </a:r>
            <a:r>
              <a:rPr lang="en-US" sz="2400" baseline="30000" dirty="0"/>
              <a:t>st</a:t>
            </a:r>
            <a:r>
              <a:rPr lang="en-US" sz="2400" dirty="0"/>
              <a:t> Century Students.    Over 100 people showed up to watch their children play chess for 2 hours.</a:t>
            </a:r>
          </a:p>
          <a:p>
            <a:endParaRPr lang="en-US" sz="2400" dirty="0"/>
          </a:p>
          <a:p>
            <a:r>
              <a:rPr lang="en-US" sz="2400" b="1" dirty="0">
                <a:solidFill>
                  <a:srgbClr val="FFFF00"/>
                </a:solidFill>
                <a:effectLst>
                  <a:outerShdw blurRad="38100" dist="38100" dir="2700000" algn="tl">
                    <a:srgbClr val="000000">
                      <a:alpha val="43137"/>
                    </a:srgbClr>
                  </a:outerShdw>
                </a:effectLst>
              </a:rPr>
              <a:t>This counts as a Family Engagement Activity.</a:t>
            </a:r>
          </a:p>
        </p:txBody>
      </p:sp>
      <p:sp>
        <p:nvSpPr>
          <p:cNvPr id="5" name="Oval Callout 4"/>
          <p:cNvSpPr/>
          <p:nvPr/>
        </p:nvSpPr>
        <p:spPr>
          <a:xfrm>
            <a:off x="5461348" y="4634631"/>
            <a:ext cx="5411244" cy="1102290"/>
          </a:xfrm>
          <a:prstGeom prst="wedgeEllipseCallout">
            <a:avLst>
              <a:gd name="adj1" fmla="val -50694"/>
              <a:gd name="adj2" fmla="val 1147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like that my kids are learning </a:t>
            </a:r>
            <a:r>
              <a:rPr lang="en-US" dirty="0" err="1"/>
              <a:t>acommon</a:t>
            </a:r>
            <a:r>
              <a:rPr lang="en-US" dirty="0"/>
              <a:t> core math standards for probability when they play chess.</a:t>
            </a:r>
          </a:p>
        </p:txBody>
      </p:sp>
    </p:spTree>
    <p:extLst>
      <p:ext uri="{BB962C8B-B14F-4D97-AF65-F5344CB8AC3E}">
        <p14:creationId xmlns:p14="http://schemas.microsoft.com/office/powerpoint/2010/main" val="20077307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864" y="0"/>
            <a:ext cx="11753114" cy="6663847"/>
          </a:xfrm>
          <a:prstGeom prst="rect">
            <a:avLst/>
          </a:prstGeom>
        </p:spPr>
      </p:pic>
    </p:spTree>
    <p:extLst>
      <p:ext uri="{BB962C8B-B14F-4D97-AF65-F5344CB8AC3E}">
        <p14:creationId xmlns:p14="http://schemas.microsoft.com/office/powerpoint/2010/main" val="626462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12736"/>
            <a:ext cx="10345653" cy="6970736"/>
          </a:xfrm>
          <a:prstGeom prst="rect">
            <a:avLst/>
          </a:prstGeom>
        </p:spPr>
      </p:pic>
    </p:spTree>
    <p:extLst>
      <p:ext uri="{BB962C8B-B14F-4D97-AF65-F5344CB8AC3E}">
        <p14:creationId xmlns:p14="http://schemas.microsoft.com/office/powerpoint/2010/main" val="18062368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922213" cy="6858000"/>
          </a:xfrm>
          <a:prstGeom prst="rect">
            <a:avLst/>
          </a:prstGeom>
        </p:spPr>
      </p:pic>
      <p:sp>
        <p:nvSpPr>
          <p:cNvPr id="3" name="TextBox 2"/>
          <p:cNvSpPr txBox="1"/>
          <p:nvPr/>
        </p:nvSpPr>
        <p:spPr>
          <a:xfrm>
            <a:off x="10125206" y="914400"/>
            <a:ext cx="2066794" cy="4401205"/>
          </a:xfrm>
          <a:prstGeom prst="rect">
            <a:avLst/>
          </a:prstGeom>
          <a:noFill/>
        </p:spPr>
        <p:txBody>
          <a:bodyPr wrap="square" rtlCol="0">
            <a:spAutoFit/>
          </a:bodyPr>
          <a:lstStyle/>
          <a:p>
            <a:r>
              <a:rPr lang="en-US" sz="2800" dirty="0"/>
              <a:t>About half of our programs serve kids a full meal afterschool or provide a weekend backpack program.</a:t>
            </a:r>
          </a:p>
        </p:txBody>
      </p:sp>
      <p:sp>
        <p:nvSpPr>
          <p:cNvPr id="4" name="TextBox 3"/>
          <p:cNvSpPr txBox="1"/>
          <p:nvPr/>
        </p:nvSpPr>
        <p:spPr>
          <a:xfrm>
            <a:off x="776614" y="4346530"/>
            <a:ext cx="7528143" cy="400110"/>
          </a:xfrm>
          <a:prstGeom prst="rect">
            <a:avLst/>
          </a:prstGeom>
          <a:noFill/>
        </p:spPr>
        <p:txBody>
          <a:bodyPr wrap="square" rtlCol="0">
            <a:spAutoFit/>
          </a:bodyPr>
          <a:lstStyle/>
          <a:p>
            <a:r>
              <a:rPr lang="en-US" sz="2000" b="1" dirty="0" err="1">
                <a:solidFill>
                  <a:schemeClr val="bg2"/>
                </a:solidFill>
                <a:effectLst>
                  <a:outerShdw blurRad="38100" dist="38100" dir="2700000" algn="tl">
                    <a:srgbClr val="000000">
                      <a:alpha val="43137"/>
                    </a:srgbClr>
                  </a:outerShdw>
                </a:effectLst>
              </a:rPr>
              <a:t>Hyvee</a:t>
            </a:r>
            <a:r>
              <a:rPr lang="en-US" sz="2000" b="1" dirty="0">
                <a:solidFill>
                  <a:schemeClr val="bg2"/>
                </a:solidFill>
                <a:effectLst>
                  <a:outerShdw blurRad="38100" dist="38100" dir="2700000" algn="tl">
                    <a:srgbClr val="000000">
                      <a:alpha val="43137"/>
                    </a:srgbClr>
                  </a:outerShdw>
                </a:effectLst>
              </a:rPr>
              <a:t> can provide free nutrition education  for your program</a:t>
            </a:r>
          </a:p>
        </p:txBody>
      </p:sp>
    </p:spTree>
    <p:extLst>
      <p:ext uri="{BB962C8B-B14F-4D97-AF65-F5344CB8AC3E}">
        <p14:creationId xmlns:p14="http://schemas.microsoft.com/office/powerpoint/2010/main" val="407359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9994" y="-253653"/>
            <a:ext cx="10131425" cy="1456267"/>
          </a:xfrm>
        </p:spPr>
        <p:txBody>
          <a:bodyPr>
            <a:normAutofit/>
          </a:bodyPr>
          <a:lstStyle/>
          <a:p>
            <a:r>
              <a:rPr lang="en-US" sz="4000" u="sng" dirty="0">
                <a:solidFill>
                  <a:srgbClr val="FFFF00"/>
                </a:solidFill>
              </a:rPr>
              <a:t>Statewide partners:</a:t>
            </a:r>
          </a:p>
        </p:txBody>
      </p:sp>
      <p:sp>
        <p:nvSpPr>
          <p:cNvPr id="3" name="Content Placeholder 2"/>
          <p:cNvSpPr>
            <a:spLocks noGrp="1"/>
          </p:cNvSpPr>
          <p:nvPr>
            <p:ph idx="1"/>
          </p:nvPr>
        </p:nvSpPr>
        <p:spPr>
          <a:xfrm>
            <a:off x="526093" y="1315233"/>
            <a:ext cx="10985326" cy="5411244"/>
          </a:xfrm>
        </p:spPr>
        <p:txBody>
          <a:bodyPr>
            <a:normAutofit fontScale="92500" lnSpcReduction="10000"/>
          </a:bodyPr>
          <a:lstStyle/>
          <a:p>
            <a:r>
              <a:rPr lang="en-US" sz="2800" dirty="0">
                <a:solidFill>
                  <a:srgbClr val="FFFF00"/>
                </a:solidFill>
              </a:rPr>
              <a:t>Iowa AG Literacy Foundation- </a:t>
            </a:r>
            <a:r>
              <a:rPr lang="en-US" sz="2800" dirty="0"/>
              <a:t>they offer books about agriculture and wind farming plus provide mini grants and a free game </a:t>
            </a:r>
            <a:r>
              <a:rPr lang="en-US" sz="2800" dirty="0">
                <a:hlinkClick r:id="rId2"/>
              </a:rPr>
              <a:t>http://www.iowaagliteracy.org/resources/publications/publications.aspx</a:t>
            </a:r>
            <a:r>
              <a:rPr lang="en-US" sz="2800" dirty="0"/>
              <a:t> </a:t>
            </a:r>
          </a:p>
          <a:p>
            <a:r>
              <a:rPr lang="en-US" sz="2800" dirty="0">
                <a:solidFill>
                  <a:srgbClr val="FFFF00"/>
                </a:solidFill>
              </a:rPr>
              <a:t>IPTV</a:t>
            </a:r>
            <a:r>
              <a:rPr lang="en-US" sz="2800" dirty="0"/>
              <a:t>-</a:t>
            </a:r>
            <a:r>
              <a:rPr lang="en-US" sz="2800" dirty="0">
                <a:solidFill>
                  <a:srgbClr val="FFFF00"/>
                </a:solidFill>
              </a:rPr>
              <a:t>Education-</a:t>
            </a:r>
            <a:r>
              <a:rPr lang="en-US" sz="2800" dirty="0"/>
              <a:t> They have PBS afterschool content  </a:t>
            </a:r>
            <a:r>
              <a:rPr lang="en-US" sz="2800" dirty="0">
                <a:hlinkClick r:id="rId3"/>
              </a:rPr>
              <a:t>http://www.iptv.org/education</a:t>
            </a:r>
            <a:r>
              <a:rPr lang="en-US" sz="2800" dirty="0"/>
              <a:t> and will send a trainer to your site for FREE </a:t>
            </a:r>
            <a:r>
              <a:rPr lang="en-US" sz="2800" dirty="0">
                <a:hlinkClick r:id="rId4"/>
              </a:rPr>
              <a:t>http://www.iptv.org/education/subject/1069/professional-development</a:t>
            </a:r>
            <a:r>
              <a:rPr lang="en-US" sz="2800" dirty="0"/>
              <a:t> </a:t>
            </a:r>
          </a:p>
          <a:p>
            <a:r>
              <a:rPr lang="en-US" sz="2800" dirty="0">
                <a:solidFill>
                  <a:srgbClr val="FFFF00"/>
                </a:solidFill>
              </a:rPr>
              <a:t>State Library of Iowa </a:t>
            </a:r>
            <a:r>
              <a:rPr lang="en-US" sz="2800" dirty="0"/>
              <a:t>(793 libraries that would love to help with literacy)</a:t>
            </a:r>
          </a:p>
          <a:p>
            <a:r>
              <a:rPr lang="en-US" sz="2800" dirty="0">
                <a:hlinkClick r:id="rId5"/>
              </a:rPr>
              <a:t>https://silo.knack.com/directory</a:t>
            </a:r>
            <a:r>
              <a:rPr lang="en-US" sz="2800" dirty="0"/>
              <a:t> </a:t>
            </a:r>
          </a:p>
          <a:p>
            <a:r>
              <a:rPr lang="en-US" sz="2800" dirty="0">
                <a:solidFill>
                  <a:srgbClr val="FFFF00"/>
                </a:solidFill>
              </a:rPr>
              <a:t>Silos and Smokestacks </a:t>
            </a:r>
            <a:r>
              <a:rPr lang="en-US" sz="2800" dirty="0">
                <a:hlinkClick r:id="rId6"/>
              </a:rPr>
              <a:t>https://www.silosandsmokestacks.org/educate/educator-resources/</a:t>
            </a:r>
            <a:r>
              <a:rPr lang="en-US" sz="2800" dirty="0"/>
              <a:t> </a:t>
            </a:r>
          </a:p>
          <a:p>
            <a:r>
              <a:rPr lang="en-US" sz="2800" dirty="0"/>
              <a:t>Want to see a list of hundreds more partners?</a:t>
            </a:r>
          </a:p>
          <a:p>
            <a:r>
              <a:rPr lang="en-US" sz="2800" dirty="0">
                <a:hlinkClick r:id="rId7"/>
              </a:rPr>
              <a:t>https://www.iowa21cclc.com/21cclc-partners</a:t>
            </a:r>
            <a:r>
              <a:rPr lang="en-US" sz="2800" dirty="0"/>
              <a:t> </a:t>
            </a:r>
          </a:p>
        </p:txBody>
      </p:sp>
    </p:spTree>
    <p:extLst>
      <p:ext uri="{BB962C8B-B14F-4D97-AF65-F5344CB8AC3E}">
        <p14:creationId xmlns:p14="http://schemas.microsoft.com/office/powerpoint/2010/main" val="31984878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076" y="0"/>
            <a:ext cx="3784623" cy="5483602"/>
          </a:xfrm>
          <a:prstGeom prst="rect">
            <a:avLst/>
          </a:prstGeom>
        </p:spPr>
      </p:pic>
      <p:pic>
        <p:nvPicPr>
          <p:cNvPr id="5" name="Picture 4"/>
          <p:cNvPicPr>
            <a:picLocks noChangeAspect="1"/>
          </p:cNvPicPr>
          <p:nvPr/>
        </p:nvPicPr>
        <p:blipFill>
          <a:blip r:embed="rId3"/>
          <a:stretch>
            <a:fillRect/>
          </a:stretch>
        </p:blipFill>
        <p:spPr>
          <a:xfrm>
            <a:off x="4822063" y="1612039"/>
            <a:ext cx="6927351" cy="4600872"/>
          </a:xfrm>
          <a:prstGeom prst="rect">
            <a:avLst/>
          </a:prstGeom>
        </p:spPr>
      </p:pic>
      <p:sp>
        <p:nvSpPr>
          <p:cNvPr id="6" name="TextBox 5"/>
          <p:cNvSpPr txBox="1"/>
          <p:nvPr/>
        </p:nvSpPr>
        <p:spPr>
          <a:xfrm>
            <a:off x="4822062" y="463463"/>
            <a:ext cx="7152819" cy="954107"/>
          </a:xfrm>
          <a:prstGeom prst="rect">
            <a:avLst/>
          </a:prstGeom>
          <a:noFill/>
        </p:spPr>
        <p:txBody>
          <a:bodyPr wrap="square" rtlCol="0">
            <a:spAutoFit/>
          </a:bodyPr>
          <a:lstStyle/>
          <a:p>
            <a:r>
              <a:rPr lang="en-US" sz="2800" dirty="0"/>
              <a:t>The Free Game is  </a:t>
            </a:r>
            <a:r>
              <a:rPr lang="en-US" sz="2800" dirty="0">
                <a:solidFill>
                  <a:srgbClr val="FFFF00"/>
                </a:solidFill>
              </a:rPr>
              <a:t>FARMERS 2050  </a:t>
            </a:r>
          </a:p>
          <a:p>
            <a:r>
              <a:rPr lang="en-US" sz="2800" dirty="0"/>
              <a:t>Available from the APP store or the Play store</a:t>
            </a:r>
          </a:p>
        </p:txBody>
      </p:sp>
      <p:sp>
        <p:nvSpPr>
          <p:cNvPr id="7" name="TextBox 6"/>
          <p:cNvSpPr txBox="1"/>
          <p:nvPr/>
        </p:nvSpPr>
        <p:spPr>
          <a:xfrm>
            <a:off x="263047" y="5483602"/>
            <a:ext cx="4559015" cy="1200329"/>
          </a:xfrm>
          <a:prstGeom prst="rect">
            <a:avLst/>
          </a:prstGeom>
          <a:noFill/>
        </p:spPr>
        <p:txBody>
          <a:bodyPr wrap="square" rtlCol="0">
            <a:spAutoFit/>
          </a:bodyPr>
          <a:lstStyle/>
          <a:p>
            <a:r>
              <a:rPr lang="en-US" sz="2400" dirty="0"/>
              <a:t>You can order a classroom set for .50 cents.  They have free lesson plans for teachers</a:t>
            </a:r>
          </a:p>
        </p:txBody>
      </p:sp>
    </p:spTree>
    <p:extLst>
      <p:ext uri="{BB962C8B-B14F-4D97-AF65-F5344CB8AC3E}">
        <p14:creationId xmlns:p14="http://schemas.microsoft.com/office/powerpoint/2010/main" val="24645158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746" y="1760154"/>
            <a:ext cx="10131425" cy="1456267"/>
          </a:xfrm>
        </p:spPr>
        <p:txBody>
          <a:bodyPr>
            <a:normAutofit/>
          </a:bodyPr>
          <a:lstStyle/>
          <a:p>
            <a:r>
              <a:rPr lang="en-US" sz="4000" dirty="0"/>
              <a:t>PROFESSIONAL DEVELOPMENT</a:t>
            </a:r>
            <a:br>
              <a:rPr lang="en-US" sz="4000" dirty="0"/>
            </a:br>
            <a:r>
              <a:rPr lang="en-US" dirty="0">
                <a:solidFill>
                  <a:srgbClr val="FFFF00"/>
                </a:solidFill>
              </a:rPr>
              <a:t> </a:t>
            </a:r>
            <a:endParaRPr lang="en-US" dirty="0"/>
          </a:p>
        </p:txBody>
      </p:sp>
      <p:sp>
        <p:nvSpPr>
          <p:cNvPr id="3" name="Content Placeholder 2"/>
          <p:cNvSpPr>
            <a:spLocks noGrp="1"/>
          </p:cNvSpPr>
          <p:nvPr>
            <p:ph idx="1"/>
          </p:nvPr>
        </p:nvSpPr>
        <p:spPr>
          <a:xfrm>
            <a:off x="719746" y="2664564"/>
            <a:ext cx="10265580" cy="3649133"/>
          </a:xfrm>
        </p:spPr>
        <p:txBody>
          <a:bodyPr/>
          <a:lstStyle/>
          <a:p>
            <a:pPr marL="0" indent="0">
              <a:buNone/>
            </a:pPr>
            <a:endParaRPr lang="en-US" sz="3600" dirty="0"/>
          </a:p>
          <a:p>
            <a:pPr lvl="1"/>
            <a:endParaRPr lang="en-US" sz="2400" dirty="0"/>
          </a:p>
        </p:txBody>
      </p:sp>
      <p:pic>
        <p:nvPicPr>
          <p:cNvPr id="4" name="Picture 3"/>
          <p:cNvPicPr>
            <a:picLocks noChangeAspect="1"/>
          </p:cNvPicPr>
          <p:nvPr/>
        </p:nvPicPr>
        <p:blipFill>
          <a:blip r:embed="rId2"/>
          <a:stretch>
            <a:fillRect/>
          </a:stretch>
        </p:blipFill>
        <p:spPr>
          <a:xfrm>
            <a:off x="0" y="326"/>
            <a:ext cx="12325611" cy="1484158"/>
          </a:xfrm>
          <a:prstGeom prst="rect">
            <a:avLst/>
          </a:prstGeom>
        </p:spPr>
      </p:pic>
      <p:sp>
        <p:nvSpPr>
          <p:cNvPr id="5" name="TextBox 4">
            <a:extLst>
              <a:ext uri="{FF2B5EF4-FFF2-40B4-BE49-F238E27FC236}">
                <a16:creationId xmlns:a16="http://schemas.microsoft.com/office/drawing/2014/main" id="{EC76BAEE-BB91-4154-915C-E028A6FAE897}"/>
              </a:ext>
            </a:extLst>
          </p:cNvPr>
          <p:cNvSpPr txBox="1"/>
          <p:nvPr/>
        </p:nvSpPr>
        <p:spPr>
          <a:xfrm>
            <a:off x="825589" y="2664564"/>
            <a:ext cx="9232777" cy="1138773"/>
          </a:xfrm>
          <a:prstGeom prst="rect">
            <a:avLst/>
          </a:prstGeom>
          <a:noFill/>
        </p:spPr>
        <p:txBody>
          <a:bodyPr wrap="square" rtlCol="0">
            <a:spAutoFit/>
          </a:bodyPr>
          <a:lstStyle/>
          <a:p>
            <a:r>
              <a:rPr lang="en-US" sz="2000" dirty="0"/>
              <a:t>Visit the Iowa Afterschool Alliance Support Site for Afterschool Programs:</a:t>
            </a:r>
          </a:p>
          <a:p>
            <a:endParaRPr lang="en-US" sz="2000" dirty="0"/>
          </a:p>
          <a:p>
            <a:r>
              <a:rPr lang="en-US" sz="2800" dirty="0">
                <a:hlinkClick r:id="rId3"/>
              </a:rPr>
              <a:t>www.iowa21cclc.com</a:t>
            </a:r>
            <a:r>
              <a:rPr lang="en-US" sz="2800" dirty="0"/>
              <a:t> </a:t>
            </a:r>
          </a:p>
        </p:txBody>
      </p:sp>
      <p:pic>
        <p:nvPicPr>
          <p:cNvPr id="6" name="Picture 5">
            <a:extLst>
              <a:ext uri="{FF2B5EF4-FFF2-40B4-BE49-F238E27FC236}">
                <a16:creationId xmlns:a16="http://schemas.microsoft.com/office/drawing/2014/main" id="{744413D4-EC64-48FF-B4B3-E336397B1361}"/>
              </a:ext>
            </a:extLst>
          </p:cNvPr>
          <p:cNvPicPr>
            <a:picLocks noChangeAspect="1"/>
          </p:cNvPicPr>
          <p:nvPr/>
        </p:nvPicPr>
        <p:blipFill>
          <a:blip r:embed="rId4"/>
          <a:stretch>
            <a:fillRect/>
          </a:stretch>
        </p:blipFill>
        <p:spPr>
          <a:xfrm>
            <a:off x="5616271" y="3068997"/>
            <a:ext cx="6105247" cy="3655837"/>
          </a:xfrm>
          <a:prstGeom prst="rect">
            <a:avLst/>
          </a:prstGeom>
        </p:spPr>
      </p:pic>
      <p:sp>
        <p:nvSpPr>
          <p:cNvPr id="7" name="TextBox 6">
            <a:extLst>
              <a:ext uri="{FF2B5EF4-FFF2-40B4-BE49-F238E27FC236}">
                <a16:creationId xmlns:a16="http://schemas.microsoft.com/office/drawing/2014/main" id="{D2A64525-B903-4E95-A8E4-0E634FB243B8}"/>
              </a:ext>
            </a:extLst>
          </p:cNvPr>
          <p:cNvSpPr txBox="1"/>
          <p:nvPr/>
        </p:nvSpPr>
        <p:spPr>
          <a:xfrm>
            <a:off x="923278" y="4394447"/>
            <a:ext cx="3956801" cy="923330"/>
          </a:xfrm>
          <a:prstGeom prst="rect">
            <a:avLst/>
          </a:prstGeom>
          <a:noFill/>
        </p:spPr>
        <p:txBody>
          <a:bodyPr wrap="square" rtlCol="0">
            <a:spAutoFit/>
          </a:bodyPr>
          <a:lstStyle/>
          <a:p>
            <a:r>
              <a:rPr lang="en-US" dirty="0"/>
              <a:t>Click on the RESOURCES tab for an entire year of curriculum, lessons and activities for afterschool programs:</a:t>
            </a:r>
          </a:p>
        </p:txBody>
      </p:sp>
    </p:spTree>
    <p:extLst>
      <p:ext uri="{BB962C8B-B14F-4D97-AF65-F5344CB8AC3E}">
        <p14:creationId xmlns:p14="http://schemas.microsoft.com/office/powerpoint/2010/main" val="30782057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37526"/>
            <a:ext cx="12192000" cy="3520474"/>
          </a:xfrm>
          <a:prstGeom prst="rect">
            <a:avLst/>
          </a:prstGeom>
        </p:spPr>
      </p:pic>
      <p:sp>
        <p:nvSpPr>
          <p:cNvPr id="3" name="TextBox 2"/>
          <p:cNvSpPr txBox="1"/>
          <p:nvPr/>
        </p:nvSpPr>
        <p:spPr>
          <a:xfrm>
            <a:off x="588723" y="626301"/>
            <a:ext cx="10659650" cy="1569660"/>
          </a:xfrm>
          <a:prstGeom prst="rect">
            <a:avLst/>
          </a:prstGeom>
          <a:noFill/>
        </p:spPr>
        <p:txBody>
          <a:bodyPr wrap="square" rtlCol="0">
            <a:spAutoFit/>
          </a:bodyPr>
          <a:lstStyle/>
          <a:p>
            <a:r>
              <a:rPr lang="en-US" sz="3200" dirty="0"/>
              <a:t>We hope that you can </a:t>
            </a:r>
            <a:r>
              <a:rPr lang="en-US" sz="3200" dirty="0">
                <a:solidFill>
                  <a:srgbClr val="FFFF00"/>
                </a:solidFill>
              </a:rPr>
              <a:t>get your children excited about learning </a:t>
            </a:r>
            <a:r>
              <a:rPr lang="en-US" sz="3200" dirty="0"/>
              <a:t>so that they attend school every day BECAUSE of the Afterschool program.</a:t>
            </a:r>
          </a:p>
        </p:txBody>
      </p:sp>
    </p:spTree>
    <p:extLst>
      <p:ext uri="{BB962C8B-B14F-4D97-AF65-F5344CB8AC3E}">
        <p14:creationId xmlns:p14="http://schemas.microsoft.com/office/powerpoint/2010/main" val="1363446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The 21</a:t>
            </a:r>
            <a:r>
              <a:rPr lang="en-US" baseline="30000" dirty="0">
                <a:solidFill>
                  <a:srgbClr val="FFFF00"/>
                </a:solidFill>
              </a:rPr>
              <a:t>st</a:t>
            </a:r>
            <a:r>
              <a:rPr lang="en-US" dirty="0">
                <a:solidFill>
                  <a:srgbClr val="FFFF00"/>
                </a:solidFill>
              </a:rPr>
              <a:t> Century Community Learning Centers grant is a federal title program (Title IVB)</a:t>
            </a:r>
          </a:p>
        </p:txBody>
      </p:sp>
      <p:sp>
        <p:nvSpPr>
          <p:cNvPr id="3" name="Content Placeholder 2"/>
          <p:cNvSpPr>
            <a:spLocks noGrp="1"/>
          </p:cNvSpPr>
          <p:nvPr>
            <p:ph idx="1"/>
          </p:nvPr>
        </p:nvSpPr>
        <p:spPr>
          <a:xfrm>
            <a:off x="685802" y="2142067"/>
            <a:ext cx="8433146" cy="4258733"/>
          </a:xfrm>
        </p:spPr>
        <p:txBody>
          <a:bodyPr>
            <a:normAutofit/>
          </a:bodyPr>
          <a:lstStyle/>
          <a:p>
            <a:r>
              <a:rPr lang="en-US" sz="2400" dirty="0"/>
              <a:t>ALL Federal Title programs focus on children in poverty and children with achievement gaps.</a:t>
            </a:r>
          </a:p>
          <a:p>
            <a:r>
              <a:rPr lang="en-US" sz="2400" dirty="0"/>
              <a:t>This program requires a grant competition to distribute funding around the state.</a:t>
            </a:r>
          </a:p>
          <a:p>
            <a:r>
              <a:rPr lang="en-US" sz="2400" dirty="0"/>
              <a:t>The program requires data reporting in an online system (Annual Performance Report or APR) for Summer, Fall and Spring each year.</a:t>
            </a:r>
          </a:p>
          <a:p>
            <a:r>
              <a:rPr lang="en-US" sz="2400" dirty="0"/>
              <a:t>If you follow the guidance, this program will help you reach your at-risk kids, increase attendance, reduce referrals and improve student achievement.</a:t>
            </a:r>
          </a:p>
        </p:txBody>
      </p:sp>
      <p:pic>
        <p:nvPicPr>
          <p:cNvPr id="4" name="Picture 3"/>
          <p:cNvPicPr>
            <a:picLocks noChangeAspect="1" noChangeArrowheads="1"/>
          </p:cNvPicPr>
          <p:nvPr/>
        </p:nvPicPr>
        <p:blipFill>
          <a:blip r:embed="rId2" cstate="print"/>
          <a:srcRect/>
          <a:stretch>
            <a:fillRect/>
          </a:stretch>
        </p:blipFill>
        <p:spPr bwMode="auto">
          <a:xfrm>
            <a:off x="9815224" y="2065867"/>
            <a:ext cx="2106386" cy="1600200"/>
          </a:xfrm>
          <a:prstGeom prst="rect">
            <a:avLst/>
          </a:prstGeom>
          <a:noFill/>
          <a:ln w="9525">
            <a:noFill/>
            <a:miter lim="800000"/>
            <a:headEnd/>
            <a:tailEnd/>
          </a:ln>
        </p:spPr>
      </p:pic>
      <p:pic>
        <p:nvPicPr>
          <p:cNvPr id="7" name="Picture 6"/>
          <p:cNvPicPr>
            <a:picLocks noChangeAspect="1"/>
          </p:cNvPicPr>
          <p:nvPr/>
        </p:nvPicPr>
        <p:blipFill>
          <a:blip r:embed="rId3"/>
          <a:stretch>
            <a:fillRect/>
          </a:stretch>
        </p:blipFill>
        <p:spPr>
          <a:xfrm>
            <a:off x="9813644" y="3737164"/>
            <a:ext cx="2107965" cy="2062387"/>
          </a:xfrm>
          <a:prstGeom prst="rect">
            <a:avLst/>
          </a:prstGeom>
        </p:spPr>
      </p:pic>
    </p:spTree>
    <p:extLst>
      <p:ext uri="{BB962C8B-B14F-4D97-AF65-F5344CB8AC3E}">
        <p14:creationId xmlns:p14="http://schemas.microsoft.com/office/powerpoint/2010/main" val="33594214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746" y="1760154"/>
            <a:ext cx="10131425" cy="1456267"/>
          </a:xfrm>
        </p:spPr>
        <p:txBody>
          <a:bodyPr>
            <a:normAutofit/>
          </a:bodyPr>
          <a:lstStyle/>
          <a:p>
            <a:r>
              <a:rPr lang="en-US" sz="4000" dirty="0"/>
              <a:t>CHILD CARE CONTRASTED WITH 21</a:t>
            </a:r>
            <a:r>
              <a:rPr lang="en-US" sz="4000" baseline="30000" dirty="0"/>
              <a:t>st</a:t>
            </a:r>
            <a:r>
              <a:rPr lang="en-US" sz="4000" dirty="0"/>
              <a:t> CENTURY</a:t>
            </a:r>
            <a:br>
              <a:rPr lang="en-US" sz="4000" dirty="0"/>
            </a:br>
            <a:r>
              <a:rPr lang="en-US" dirty="0">
                <a:solidFill>
                  <a:srgbClr val="FFFF00"/>
                </a:solidFill>
              </a:rPr>
              <a:t> </a:t>
            </a:r>
            <a:endParaRPr lang="en-US" dirty="0"/>
          </a:p>
        </p:txBody>
      </p:sp>
      <p:sp>
        <p:nvSpPr>
          <p:cNvPr id="3" name="Content Placeholder 2"/>
          <p:cNvSpPr>
            <a:spLocks noGrp="1"/>
          </p:cNvSpPr>
          <p:nvPr>
            <p:ph idx="1"/>
          </p:nvPr>
        </p:nvSpPr>
        <p:spPr>
          <a:xfrm>
            <a:off x="719746" y="2664564"/>
            <a:ext cx="10265580" cy="3649133"/>
          </a:xfrm>
        </p:spPr>
        <p:txBody>
          <a:bodyPr/>
          <a:lstStyle/>
          <a:p>
            <a:pPr marL="0" indent="0">
              <a:buNone/>
            </a:pPr>
            <a:endParaRPr lang="en-US" sz="3600" dirty="0"/>
          </a:p>
          <a:p>
            <a:pPr lvl="1"/>
            <a:r>
              <a:rPr lang="en-US" sz="3200" dirty="0"/>
              <a:t>The 21</a:t>
            </a:r>
            <a:r>
              <a:rPr lang="en-US" sz="3200" baseline="30000" dirty="0"/>
              <a:t>st</a:t>
            </a:r>
            <a:r>
              <a:rPr lang="en-US" sz="3200" dirty="0"/>
              <a:t> CCLC program is a federal TITLE program that </a:t>
            </a:r>
            <a:r>
              <a:rPr lang="en-US" sz="3200" dirty="0">
                <a:solidFill>
                  <a:srgbClr val="FFFF00"/>
                </a:solidFill>
              </a:rPr>
              <a:t>REQUIRES</a:t>
            </a:r>
            <a:r>
              <a:rPr lang="en-US" sz="3200" dirty="0"/>
              <a:t> academic support and with ESSA, academic results.  Child Care programs do not have academic requirements.</a:t>
            </a:r>
          </a:p>
          <a:p>
            <a:pPr lvl="1"/>
            <a:r>
              <a:rPr lang="en-US" sz="3200" dirty="0">
                <a:solidFill>
                  <a:srgbClr val="FFFF00"/>
                </a:solidFill>
              </a:rPr>
              <a:t> </a:t>
            </a:r>
            <a:endParaRPr lang="en-US" sz="2400" dirty="0"/>
          </a:p>
        </p:txBody>
      </p:sp>
      <p:pic>
        <p:nvPicPr>
          <p:cNvPr id="4" name="Picture 3"/>
          <p:cNvPicPr>
            <a:picLocks noChangeAspect="1"/>
          </p:cNvPicPr>
          <p:nvPr/>
        </p:nvPicPr>
        <p:blipFill>
          <a:blip r:embed="rId2"/>
          <a:stretch>
            <a:fillRect/>
          </a:stretch>
        </p:blipFill>
        <p:spPr>
          <a:xfrm>
            <a:off x="0" y="326"/>
            <a:ext cx="12325611" cy="1484158"/>
          </a:xfrm>
          <a:prstGeom prst="rect">
            <a:avLst/>
          </a:prstGeom>
        </p:spPr>
      </p:pic>
    </p:spTree>
    <p:extLst>
      <p:ext uri="{BB962C8B-B14F-4D97-AF65-F5344CB8AC3E}">
        <p14:creationId xmlns:p14="http://schemas.microsoft.com/office/powerpoint/2010/main" val="35830387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84132"/>
            <a:ext cx="10131425" cy="1456267"/>
          </a:xfrm>
        </p:spPr>
        <p:txBody>
          <a:bodyPr/>
          <a:lstStyle/>
          <a:p>
            <a:r>
              <a:rPr lang="en-US" dirty="0"/>
              <a:t>Two different Programs:</a:t>
            </a:r>
          </a:p>
        </p:txBody>
      </p:sp>
      <p:sp>
        <p:nvSpPr>
          <p:cNvPr id="3" name="Text Placeholder 2"/>
          <p:cNvSpPr>
            <a:spLocks noGrp="1"/>
          </p:cNvSpPr>
          <p:nvPr>
            <p:ph type="body" idx="1"/>
          </p:nvPr>
        </p:nvSpPr>
        <p:spPr>
          <a:xfrm>
            <a:off x="829735" y="1779038"/>
            <a:ext cx="4709054" cy="576262"/>
          </a:xfrm>
        </p:spPr>
        <p:txBody>
          <a:bodyPr/>
          <a:lstStyle/>
          <a:p>
            <a:r>
              <a:rPr lang="en-US" dirty="0">
                <a:solidFill>
                  <a:srgbClr val="FFFF00"/>
                </a:solidFill>
              </a:rPr>
              <a:t>21</a:t>
            </a:r>
            <a:r>
              <a:rPr lang="en-US" baseline="30000" dirty="0">
                <a:solidFill>
                  <a:srgbClr val="FFFF00"/>
                </a:solidFill>
              </a:rPr>
              <a:t>st</a:t>
            </a:r>
            <a:r>
              <a:rPr lang="en-US" dirty="0">
                <a:solidFill>
                  <a:srgbClr val="FFFF00"/>
                </a:solidFill>
              </a:rPr>
              <a:t> Century</a:t>
            </a:r>
          </a:p>
        </p:txBody>
      </p:sp>
      <p:sp>
        <p:nvSpPr>
          <p:cNvPr id="4" name="Content Placeholder 3"/>
          <p:cNvSpPr>
            <a:spLocks noGrp="1"/>
          </p:cNvSpPr>
          <p:nvPr>
            <p:ph sz="half" idx="2"/>
          </p:nvPr>
        </p:nvSpPr>
        <p:spPr>
          <a:xfrm>
            <a:off x="512722" y="2444316"/>
            <a:ext cx="5026067" cy="3875616"/>
          </a:xfrm>
        </p:spPr>
        <p:txBody>
          <a:bodyPr>
            <a:noAutofit/>
          </a:bodyPr>
          <a:lstStyle/>
          <a:p>
            <a:r>
              <a:rPr lang="en-US" sz="2400" dirty="0"/>
              <a:t>ACADEMIC REQUIREMENT</a:t>
            </a:r>
          </a:p>
          <a:p>
            <a:r>
              <a:rPr lang="en-US" sz="2400" dirty="0"/>
              <a:t>FEDERAL TITLE PROGRAM</a:t>
            </a:r>
          </a:p>
          <a:p>
            <a:r>
              <a:rPr lang="en-US" sz="2400" dirty="0"/>
              <a:t>Competition to apply</a:t>
            </a:r>
          </a:p>
          <a:p>
            <a:r>
              <a:rPr lang="en-US" sz="2400" dirty="0"/>
              <a:t>9 months for application</a:t>
            </a:r>
          </a:p>
          <a:p>
            <a:r>
              <a:rPr lang="en-US" sz="2400" dirty="0"/>
              <a:t>Community Partner requirements</a:t>
            </a:r>
          </a:p>
          <a:p>
            <a:r>
              <a:rPr lang="en-US" sz="2400" dirty="0"/>
              <a:t>Fees discouraged- not best practice –could be banned in the future</a:t>
            </a:r>
          </a:p>
          <a:p>
            <a:r>
              <a:rPr lang="en-US" sz="2400" dirty="0"/>
              <a:t>Reduction in funds after 3 years because of partners</a:t>
            </a:r>
          </a:p>
          <a:p>
            <a:endParaRPr lang="en-US" sz="2000" dirty="0"/>
          </a:p>
        </p:txBody>
      </p:sp>
      <p:sp>
        <p:nvSpPr>
          <p:cNvPr id="5" name="Text Placeholder 4"/>
          <p:cNvSpPr>
            <a:spLocks noGrp="1"/>
          </p:cNvSpPr>
          <p:nvPr>
            <p:ph type="body" sz="quarter" idx="3"/>
          </p:nvPr>
        </p:nvSpPr>
        <p:spPr>
          <a:xfrm>
            <a:off x="6096003" y="1741202"/>
            <a:ext cx="4722813" cy="576262"/>
          </a:xfrm>
        </p:spPr>
        <p:txBody>
          <a:bodyPr/>
          <a:lstStyle/>
          <a:p>
            <a:r>
              <a:rPr lang="en-US" dirty="0">
                <a:solidFill>
                  <a:srgbClr val="FFFF00"/>
                </a:solidFill>
              </a:rPr>
              <a:t>Child Care DHS</a:t>
            </a:r>
          </a:p>
        </p:txBody>
      </p:sp>
      <p:sp>
        <p:nvSpPr>
          <p:cNvPr id="6" name="Content Placeholder 5"/>
          <p:cNvSpPr>
            <a:spLocks noGrp="1"/>
          </p:cNvSpPr>
          <p:nvPr>
            <p:ph sz="quarter" idx="4"/>
          </p:nvPr>
        </p:nvSpPr>
        <p:spPr>
          <a:xfrm>
            <a:off x="6096003" y="2444316"/>
            <a:ext cx="5503098" cy="3951288"/>
          </a:xfrm>
        </p:spPr>
        <p:txBody>
          <a:bodyPr>
            <a:noAutofit/>
          </a:bodyPr>
          <a:lstStyle/>
          <a:p>
            <a:r>
              <a:rPr lang="en-US" sz="2400" dirty="0"/>
              <a:t>NO ACADEMIC REQUIREMENT</a:t>
            </a:r>
          </a:p>
          <a:p>
            <a:r>
              <a:rPr lang="en-US" sz="2400" dirty="0"/>
              <a:t>STATE PROGRAM</a:t>
            </a:r>
          </a:p>
          <a:p>
            <a:r>
              <a:rPr lang="en-US" sz="2400" dirty="0"/>
              <a:t>Form to apply</a:t>
            </a:r>
          </a:p>
          <a:p>
            <a:r>
              <a:rPr lang="en-US" sz="2400" dirty="0"/>
              <a:t>Faster application processing</a:t>
            </a:r>
          </a:p>
          <a:p>
            <a:r>
              <a:rPr lang="en-US" sz="2400" dirty="0"/>
              <a:t>No Community Partner Requirement</a:t>
            </a:r>
          </a:p>
          <a:p>
            <a:r>
              <a:rPr lang="en-US" sz="2400" dirty="0"/>
              <a:t>Fees Okay</a:t>
            </a:r>
          </a:p>
          <a:p>
            <a:r>
              <a:rPr lang="en-US" sz="2400" dirty="0"/>
              <a:t>Increase in funds if trainings completed</a:t>
            </a:r>
          </a:p>
        </p:txBody>
      </p:sp>
    </p:spTree>
    <p:extLst>
      <p:ext uri="{BB962C8B-B14F-4D97-AF65-F5344CB8AC3E}">
        <p14:creationId xmlns:p14="http://schemas.microsoft.com/office/powerpoint/2010/main" val="13386459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1" y="1878641"/>
            <a:ext cx="10486724" cy="4174450"/>
          </a:xfrm>
          <a:prstGeom prst="rect">
            <a:avLst/>
          </a:prstGeom>
        </p:spPr>
      </p:pic>
      <p:sp>
        <p:nvSpPr>
          <p:cNvPr id="3" name="Title 2"/>
          <p:cNvSpPr>
            <a:spLocks noGrp="1"/>
          </p:cNvSpPr>
          <p:nvPr>
            <p:ph type="title"/>
          </p:nvPr>
        </p:nvSpPr>
        <p:spPr/>
        <p:txBody>
          <a:bodyPr>
            <a:normAutofit/>
          </a:bodyPr>
          <a:lstStyle/>
          <a:p>
            <a:r>
              <a:rPr lang="en-US" sz="6600" b="1" dirty="0"/>
              <a:t>Questions?</a:t>
            </a:r>
          </a:p>
        </p:txBody>
      </p:sp>
      <p:sp>
        <p:nvSpPr>
          <p:cNvPr id="4" name="TextBox 3">
            <a:extLst>
              <a:ext uri="{FF2B5EF4-FFF2-40B4-BE49-F238E27FC236}">
                <a16:creationId xmlns:a16="http://schemas.microsoft.com/office/drawing/2014/main" id="{887072DC-7C1D-4ECD-A9B1-9DB3A79FD60D}"/>
              </a:ext>
            </a:extLst>
          </p:cNvPr>
          <p:cNvSpPr txBox="1"/>
          <p:nvPr/>
        </p:nvSpPr>
        <p:spPr>
          <a:xfrm>
            <a:off x="2112885" y="6248400"/>
            <a:ext cx="8851037" cy="369332"/>
          </a:xfrm>
          <a:prstGeom prst="rect">
            <a:avLst/>
          </a:prstGeom>
          <a:noFill/>
        </p:spPr>
        <p:txBody>
          <a:bodyPr wrap="square" rtlCol="0">
            <a:spAutoFit/>
          </a:bodyPr>
          <a:lstStyle/>
          <a:p>
            <a:r>
              <a:rPr lang="en-US" dirty="0"/>
              <a:t>Iowa Afterschool Alliance- Heidi Brown  </a:t>
            </a:r>
            <a:r>
              <a:rPr lang="en-US" dirty="0">
                <a:hlinkClick r:id="rId3"/>
              </a:rPr>
              <a:t>hbrown@sppg.com</a:t>
            </a:r>
            <a:r>
              <a:rPr lang="en-US" dirty="0"/>
              <a:t> </a:t>
            </a:r>
          </a:p>
        </p:txBody>
      </p:sp>
    </p:spTree>
    <p:extLst>
      <p:ext uri="{BB962C8B-B14F-4D97-AF65-F5344CB8AC3E}">
        <p14:creationId xmlns:p14="http://schemas.microsoft.com/office/powerpoint/2010/main" val="3499182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85801" y="2142067"/>
            <a:ext cx="10324577" cy="4233681"/>
          </a:xfrm>
          <a:solidFill>
            <a:schemeClr val="bg2"/>
          </a:solidFill>
        </p:spPr>
        <p:txBody>
          <a:bodyPr>
            <a:normAutofit/>
          </a:bodyPr>
          <a:lstStyle/>
          <a:p>
            <a:r>
              <a:rPr lang="en-US" sz="2800" dirty="0"/>
              <a:t>The purpose of this important program is to create </a:t>
            </a:r>
            <a:r>
              <a:rPr lang="en-US" sz="2800" i="1" dirty="0"/>
              <a:t>community learning centers</a:t>
            </a:r>
            <a:r>
              <a:rPr lang="en-US" sz="2800" dirty="0"/>
              <a:t> that </a:t>
            </a:r>
            <a:r>
              <a:rPr lang="en-US" sz="2800" b="1" dirty="0"/>
              <a:t>provide </a:t>
            </a:r>
            <a:r>
              <a:rPr lang="en-US" sz="2800" b="1" dirty="0">
                <a:solidFill>
                  <a:srgbClr val="FF0000"/>
                </a:solidFill>
              </a:rPr>
              <a:t>academic enrichment </a:t>
            </a:r>
            <a:r>
              <a:rPr lang="en-US" sz="2800" b="1" dirty="0"/>
              <a:t>opportunities for children</a:t>
            </a:r>
            <a:r>
              <a:rPr lang="en-US" sz="2800" dirty="0"/>
              <a:t>, </a:t>
            </a:r>
            <a:r>
              <a:rPr lang="en-US" sz="2800" u="sng" dirty="0"/>
              <a:t>particularly students who attend high-poverty and low-performing schools</a:t>
            </a:r>
            <a:r>
              <a:rPr lang="en-US" sz="2800" dirty="0"/>
              <a:t>, to meet State and local student standards in core academic subjects, to </a:t>
            </a:r>
            <a:r>
              <a:rPr lang="en-US" sz="2800" u="sng" dirty="0"/>
              <a:t>offer students a broad array of enrichment activities </a:t>
            </a:r>
            <a:r>
              <a:rPr lang="en-US" sz="2800" dirty="0"/>
              <a:t>that can </a:t>
            </a:r>
            <a:r>
              <a:rPr lang="en-US" sz="2800" b="1" dirty="0">
                <a:solidFill>
                  <a:srgbClr val="FF0000"/>
                </a:solidFill>
              </a:rPr>
              <a:t>complement their regular academic programs</a:t>
            </a:r>
            <a:r>
              <a:rPr lang="en-US" sz="2800" dirty="0"/>
              <a:t>, and to </a:t>
            </a:r>
            <a:r>
              <a:rPr lang="en-US" sz="2800" b="1" u="sng" dirty="0"/>
              <a:t>offer literacy </a:t>
            </a:r>
            <a:r>
              <a:rPr lang="en-US" sz="2800" dirty="0"/>
              <a:t>and other educational services to the families of participating children.  (USDOE guidance)</a:t>
            </a:r>
          </a:p>
          <a:p>
            <a:endParaRPr lang="en-US" sz="2800" dirty="0"/>
          </a:p>
        </p:txBody>
      </p:sp>
      <p:pic>
        <p:nvPicPr>
          <p:cNvPr id="3" name="Picture 2"/>
          <p:cNvPicPr>
            <a:picLocks noChangeAspect="1"/>
          </p:cNvPicPr>
          <p:nvPr/>
        </p:nvPicPr>
        <p:blipFill>
          <a:blip r:embed="rId2"/>
          <a:stretch>
            <a:fillRect/>
          </a:stretch>
        </p:blipFill>
        <p:spPr>
          <a:xfrm>
            <a:off x="685800" y="413685"/>
            <a:ext cx="10324577" cy="1484158"/>
          </a:xfrm>
          <a:prstGeom prst="rect">
            <a:avLst/>
          </a:prstGeom>
        </p:spPr>
      </p:pic>
    </p:spTree>
    <p:extLst>
      <p:ext uri="{BB962C8B-B14F-4D97-AF65-F5344CB8AC3E}">
        <p14:creationId xmlns:p14="http://schemas.microsoft.com/office/powerpoint/2010/main" val="3893363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818" y="1990725"/>
            <a:ext cx="9982200" cy="4867275"/>
          </a:xfrm>
          <a:prstGeom prst="rect">
            <a:avLst/>
          </a:prstGeom>
        </p:spPr>
      </p:pic>
      <p:sp>
        <p:nvSpPr>
          <p:cNvPr id="5" name="TextBox 4"/>
          <p:cNvSpPr txBox="1"/>
          <p:nvPr/>
        </p:nvSpPr>
        <p:spPr>
          <a:xfrm>
            <a:off x="102818" y="350729"/>
            <a:ext cx="11847012" cy="1200329"/>
          </a:xfrm>
          <a:prstGeom prst="rect">
            <a:avLst/>
          </a:prstGeom>
          <a:noFill/>
        </p:spPr>
        <p:txBody>
          <a:bodyPr wrap="square" rtlCol="0">
            <a:spAutoFit/>
          </a:bodyPr>
          <a:lstStyle/>
          <a:p>
            <a:r>
              <a:rPr lang="en-US" sz="3600" dirty="0"/>
              <a:t>Popular enrichment activities include:  Crafts, Cooking, Chess,  STEM, Outdoor Activities, and Community Guests.</a:t>
            </a:r>
          </a:p>
        </p:txBody>
      </p:sp>
    </p:spTree>
    <p:extLst>
      <p:ext uri="{BB962C8B-B14F-4D97-AF65-F5344CB8AC3E}">
        <p14:creationId xmlns:p14="http://schemas.microsoft.com/office/powerpoint/2010/main" val="11107979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502</TotalTime>
  <Words>2939</Words>
  <Application>Microsoft Office PowerPoint</Application>
  <PresentationFormat>Widescreen</PresentationFormat>
  <Paragraphs>271</Paragraphs>
  <Slides>72</Slides>
  <Notes>1</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Celestial</vt:lpstr>
      <vt:lpstr>New Grantee Meeting: The Nita M. Lowey 21st Century  Community Learning Centers 2022 </vt:lpstr>
      <vt:lpstr>Introductions- how will your program help kids?</vt:lpstr>
      <vt:lpstr>AGENDA</vt:lpstr>
      <vt:lpstr>OVERVIEW OF THE PROGRAM-Contract Obligations  </vt:lpstr>
      <vt:lpstr>PowerPoint Presentation</vt:lpstr>
      <vt:lpstr>OVERVIEW:  “The 21st CCLC program provides an opportunity for us to make a difference in the lives of children.” </vt:lpstr>
      <vt:lpstr>The 21st Century Community Learning Centers grant is a federal title program (Title IVB)</vt:lpstr>
      <vt:lpstr>PowerPoint Presentation</vt:lpstr>
      <vt:lpstr>PowerPoint Presentation</vt:lpstr>
      <vt:lpstr>PowerPoint Presentation</vt:lpstr>
      <vt:lpstr>PowerPoint Presentation</vt:lpstr>
      <vt:lpstr>Contract Obligations:</vt:lpstr>
      <vt:lpstr>PowerPoint Presentation</vt:lpstr>
      <vt:lpstr>PowerPoint Presentation</vt:lpstr>
      <vt:lpstr>PowerPoint Presentation</vt:lpstr>
      <vt:lpstr>PowerPoint Presentation</vt:lpstr>
      <vt:lpstr>PowerPoint Presentation</vt:lpstr>
      <vt:lpstr>FIRST STEPS: </vt:lpstr>
      <vt:lpstr>FIRST STEPS:</vt:lpstr>
      <vt:lpstr>PowerPoint Presentation</vt:lpstr>
      <vt:lpstr>Family engagement:   4 meetings a year (min)</vt:lpstr>
      <vt:lpstr>SUPPORT, MONITORING AND ATTENDANCE </vt:lpstr>
      <vt:lpstr>PowerPoint Presentation</vt:lpstr>
      <vt:lpstr>PowerPoint Presentation</vt:lpstr>
      <vt:lpstr>COMMITTEES:  A Community of practice</vt:lpstr>
      <vt:lpstr>New Grantee / staff turnover</vt:lpstr>
      <vt:lpstr>PowerPoint Presentation</vt:lpstr>
      <vt:lpstr>PROFESSIONAL DEVELOPMENT: </vt:lpstr>
      <vt:lpstr>PowerPoint Presentation</vt:lpstr>
      <vt:lpstr>PowerPoint Presentation</vt:lpstr>
      <vt:lpstr>PowerPoint Presentation</vt:lpstr>
      <vt:lpstr>SEA Requirements:    What the state must do:</vt:lpstr>
      <vt:lpstr>PowerPoint Presentation</vt:lpstr>
      <vt:lpstr>PowerPoint Presentation</vt:lpstr>
      <vt:lpstr>PowerPoint Presentation</vt:lpstr>
      <vt:lpstr>PowerPoint Presentation</vt:lpstr>
      <vt:lpstr>Community College Partners</vt:lpstr>
      <vt:lpstr>PowerPoint Presentation</vt:lpstr>
      <vt:lpstr>ATTENDANCE</vt:lpstr>
      <vt:lpstr>Support, Monitoring and attendance</vt:lpstr>
      <vt:lpstr>PowerPoint Presentation</vt:lpstr>
      <vt:lpstr>Support &amp; Monitoring:  Site visits</vt:lpstr>
      <vt:lpstr>PowerPoint Presentation</vt:lpstr>
      <vt:lpstr>PowerPoint Presentation</vt:lpstr>
      <vt:lpstr>PowerPoint Presentation</vt:lpstr>
      <vt:lpstr>ATTENDANCE REQUIREMENTS:</vt:lpstr>
      <vt:lpstr>PowerPoint Presentation</vt:lpstr>
      <vt:lpstr>BUDGETS AND FINANCE    </vt:lpstr>
      <vt:lpstr>DATA AND Evaluation: </vt:lpstr>
      <vt:lpstr>Evaluation: </vt:lpstr>
      <vt:lpstr>SEA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 Site Monitoring Visits:</vt:lpstr>
      <vt:lpstr>PowerPoint Presentation</vt:lpstr>
      <vt:lpstr>PowerPoint Presentation</vt:lpstr>
      <vt:lpstr>PowerPoint Presentation</vt:lpstr>
      <vt:lpstr>PowerPoint Presentation</vt:lpstr>
      <vt:lpstr>PowerPoint Presentation</vt:lpstr>
      <vt:lpstr>PowerPoint Presentation</vt:lpstr>
      <vt:lpstr>Statewide partners:</vt:lpstr>
      <vt:lpstr>PowerPoint Presentation</vt:lpstr>
      <vt:lpstr>PROFESSIONAL DEVELOPMENT  </vt:lpstr>
      <vt:lpstr>PowerPoint Presentation</vt:lpstr>
      <vt:lpstr>CHILD CARE CONTRASTED WITH 21st CENTURY  </vt:lpstr>
      <vt:lpstr>Two different Programs:</vt:lpstr>
      <vt:lpstr>Questions?</vt:lpstr>
    </vt:vector>
  </TitlesOfParts>
  <Company>Iowa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Grantee Meeting: 21st Century  Community Learning Centers 2019</dc:title>
  <dc:creator>Jaras, Vic [IDOE]</dc:creator>
  <cp:lastModifiedBy>Jaras, Vic [IDOE]</cp:lastModifiedBy>
  <cp:revision>95</cp:revision>
  <dcterms:created xsi:type="dcterms:W3CDTF">2019-06-04T16:40:40Z</dcterms:created>
  <dcterms:modified xsi:type="dcterms:W3CDTF">2022-10-27T19:55:45Z</dcterms:modified>
</cp:coreProperties>
</file>