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87"/>
  </p:notesMasterIdLst>
  <p:sldIdLst>
    <p:sldId id="256" r:id="rId5"/>
    <p:sldId id="291" r:id="rId6"/>
    <p:sldId id="259" r:id="rId7"/>
    <p:sldId id="315" r:id="rId8"/>
    <p:sldId id="346" r:id="rId9"/>
    <p:sldId id="347" r:id="rId10"/>
    <p:sldId id="348" r:id="rId11"/>
    <p:sldId id="349" r:id="rId12"/>
    <p:sldId id="350" r:id="rId13"/>
    <p:sldId id="257" r:id="rId14"/>
    <p:sldId id="261" r:id="rId15"/>
    <p:sldId id="298" r:id="rId16"/>
    <p:sldId id="310" r:id="rId17"/>
    <p:sldId id="280" r:id="rId18"/>
    <p:sldId id="297" r:id="rId19"/>
    <p:sldId id="341" r:id="rId20"/>
    <p:sldId id="268" r:id="rId21"/>
    <p:sldId id="351" r:id="rId22"/>
    <p:sldId id="269" r:id="rId23"/>
    <p:sldId id="270" r:id="rId24"/>
    <p:sldId id="271" r:id="rId25"/>
    <p:sldId id="352" r:id="rId26"/>
    <p:sldId id="316" r:id="rId27"/>
    <p:sldId id="342" r:id="rId28"/>
    <p:sldId id="322" r:id="rId29"/>
    <p:sldId id="325" r:id="rId30"/>
    <p:sldId id="343" r:id="rId31"/>
    <p:sldId id="326" r:id="rId32"/>
    <p:sldId id="264" r:id="rId33"/>
    <p:sldId id="258" r:id="rId34"/>
    <p:sldId id="265" r:id="rId35"/>
    <p:sldId id="345" r:id="rId36"/>
    <p:sldId id="331" r:id="rId37"/>
    <p:sldId id="317" r:id="rId38"/>
    <p:sldId id="266" r:id="rId39"/>
    <p:sldId id="323" r:id="rId40"/>
    <p:sldId id="267" r:id="rId41"/>
    <p:sldId id="353" r:id="rId42"/>
    <p:sldId id="294" r:id="rId43"/>
    <p:sldId id="295" r:id="rId44"/>
    <p:sldId id="336" r:id="rId45"/>
    <p:sldId id="299" r:id="rId46"/>
    <p:sldId id="300" r:id="rId47"/>
    <p:sldId id="302" r:id="rId48"/>
    <p:sldId id="340" r:id="rId49"/>
    <p:sldId id="260" r:id="rId50"/>
    <p:sldId id="333" r:id="rId51"/>
    <p:sldId id="306" r:id="rId52"/>
    <p:sldId id="282" r:id="rId53"/>
    <p:sldId id="307" r:id="rId54"/>
    <p:sldId id="296" r:id="rId55"/>
    <p:sldId id="311" r:id="rId56"/>
    <p:sldId id="275" r:id="rId57"/>
    <p:sldId id="276" r:id="rId58"/>
    <p:sldId id="277" r:id="rId59"/>
    <p:sldId id="278" r:id="rId60"/>
    <p:sldId id="272" r:id="rId61"/>
    <p:sldId id="332" r:id="rId62"/>
    <p:sldId id="305" r:id="rId63"/>
    <p:sldId id="309" r:id="rId64"/>
    <p:sldId id="273" r:id="rId65"/>
    <p:sldId id="301" r:id="rId66"/>
    <p:sldId id="312" r:id="rId67"/>
    <p:sldId id="313" r:id="rId68"/>
    <p:sldId id="334" r:id="rId69"/>
    <p:sldId id="263" r:id="rId70"/>
    <p:sldId id="335" r:id="rId71"/>
    <p:sldId id="262" r:id="rId72"/>
    <p:sldId id="327" r:id="rId73"/>
    <p:sldId id="328" r:id="rId74"/>
    <p:sldId id="303" r:id="rId75"/>
    <p:sldId id="274" r:id="rId76"/>
    <p:sldId id="319" r:id="rId77"/>
    <p:sldId id="318" r:id="rId78"/>
    <p:sldId id="286" r:id="rId79"/>
    <p:sldId id="279" r:id="rId80"/>
    <p:sldId id="284" r:id="rId81"/>
    <p:sldId id="287" r:id="rId82"/>
    <p:sldId id="337" r:id="rId83"/>
    <p:sldId id="283" r:id="rId84"/>
    <p:sldId id="308" r:id="rId85"/>
    <p:sldId id="304"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ystal Hall" initials="CH" lastIdx="17" clrIdx="0">
    <p:extLst>
      <p:ext uri="{19B8F6BF-5375-455C-9EA6-DF929625EA0E}">
        <p15:presenceInfo xmlns:p15="http://schemas.microsoft.com/office/powerpoint/2012/main" userId="S-1-5-21-4071714066-3088901263-2867396798-1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8FEBD-F4E5-1CA6-7252-68F2A90319A4}" v="98" dt="2024-06-28T15:00:52.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22" autoAdjust="0"/>
    <p:restoredTop sz="94660"/>
  </p:normalViewPr>
  <p:slideViewPr>
    <p:cSldViewPr snapToGrid="0">
      <p:cViewPr varScale="1">
        <p:scale>
          <a:sx n="79" d="100"/>
          <a:sy n="79" d="100"/>
        </p:scale>
        <p:origin x="12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di Brown" userId="S::hbrown@horizongroupiowa.com::395954cd-f6da-426b-af21-02efe287f58b" providerId="AD" clId="Web-{EF08FEBD-F4E5-1CA6-7252-68F2A90319A4}"/>
    <pc:docChg chg="delSld modSld">
      <pc:chgData name="Heidi Brown" userId="S::hbrown@horizongroupiowa.com::395954cd-f6da-426b-af21-02efe287f58b" providerId="AD" clId="Web-{EF08FEBD-F4E5-1CA6-7252-68F2A90319A4}" dt="2024-06-28T15:00:52.048" v="92" actId="1076"/>
      <pc:docMkLst>
        <pc:docMk/>
      </pc:docMkLst>
      <pc:sldChg chg="modSp">
        <pc:chgData name="Heidi Brown" userId="S::hbrown@horizongroupiowa.com::395954cd-f6da-426b-af21-02efe287f58b" providerId="AD" clId="Web-{EF08FEBD-F4E5-1CA6-7252-68F2A90319A4}" dt="2024-06-28T14:50:29.607" v="22" actId="20577"/>
        <pc:sldMkLst>
          <pc:docMk/>
          <pc:sldMk cId="3829969405" sldId="266"/>
        </pc:sldMkLst>
        <pc:spChg chg="mod">
          <ac:chgData name="Heidi Brown" userId="S::hbrown@horizongroupiowa.com::395954cd-f6da-426b-af21-02efe287f58b" providerId="AD" clId="Web-{EF08FEBD-F4E5-1CA6-7252-68F2A90319A4}" dt="2024-06-28T14:50:29.607" v="22" actId="20577"/>
          <ac:spMkLst>
            <pc:docMk/>
            <pc:sldMk cId="3829969405" sldId="266"/>
            <ac:spMk id="3" creationId="{00000000-0000-0000-0000-000000000000}"/>
          </ac:spMkLst>
        </pc:spChg>
      </pc:sldChg>
      <pc:sldChg chg="addSp delSp modSp">
        <pc:chgData name="Heidi Brown" userId="S::hbrown@horizongroupiowa.com::395954cd-f6da-426b-af21-02efe287f58b" providerId="AD" clId="Web-{EF08FEBD-F4E5-1CA6-7252-68F2A90319A4}" dt="2024-06-28T14:57:15.666" v="70"/>
        <pc:sldMkLst>
          <pc:docMk/>
          <pc:sldMk cId="1617608873" sldId="273"/>
        </pc:sldMkLst>
        <pc:spChg chg="add mod">
          <ac:chgData name="Heidi Brown" userId="S::hbrown@horizongroupiowa.com::395954cd-f6da-426b-af21-02efe287f58b" providerId="AD" clId="Web-{EF08FEBD-F4E5-1CA6-7252-68F2A90319A4}" dt="2024-06-28T14:57:15.666" v="70"/>
          <ac:spMkLst>
            <pc:docMk/>
            <pc:sldMk cId="1617608873" sldId="273"/>
            <ac:spMk id="5" creationId="{E46C1457-B6B3-1EC3-7252-5412765935E5}"/>
          </ac:spMkLst>
        </pc:spChg>
        <pc:picChg chg="del mod">
          <ac:chgData name="Heidi Brown" userId="S::hbrown@horizongroupiowa.com::395954cd-f6da-426b-af21-02efe287f58b" providerId="AD" clId="Web-{EF08FEBD-F4E5-1CA6-7252-68F2A90319A4}" dt="2024-06-28T14:57:15.666" v="70"/>
          <ac:picMkLst>
            <pc:docMk/>
            <pc:sldMk cId="1617608873" sldId="273"/>
            <ac:picMk id="4" creationId="{00000000-0000-0000-0000-000000000000}"/>
          </ac:picMkLst>
        </pc:picChg>
      </pc:sldChg>
      <pc:sldChg chg="addSp delSp modSp mod setBg setClrOvrMap">
        <pc:chgData name="Heidi Brown" userId="S::hbrown@horizongroupiowa.com::395954cd-f6da-426b-af21-02efe287f58b" providerId="AD" clId="Web-{EF08FEBD-F4E5-1CA6-7252-68F2A90319A4}" dt="2024-06-28T14:48:09.196" v="15" actId="1076"/>
        <pc:sldMkLst>
          <pc:docMk/>
          <pc:sldMk cId="2932396762" sldId="274"/>
        </pc:sldMkLst>
        <pc:spChg chg="add del">
          <ac:chgData name="Heidi Brown" userId="S::hbrown@horizongroupiowa.com::395954cd-f6da-426b-af21-02efe287f58b" providerId="AD" clId="Web-{EF08FEBD-F4E5-1CA6-7252-68F2A90319A4}" dt="2024-06-28T14:48:04.399" v="14"/>
          <ac:spMkLst>
            <pc:docMk/>
            <pc:sldMk cId="2932396762" sldId="274"/>
            <ac:spMk id="1031" creationId="{F8C668FA-2417-47B5-B454-2D55FC17FF7A}"/>
          </ac:spMkLst>
        </pc:spChg>
        <pc:spChg chg="add del">
          <ac:chgData name="Heidi Brown" userId="S::hbrown@horizongroupiowa.com::395954cd-f6da-426b-af21-02efe287f58b" providerId="AD" clId="Web-{EF08FEBD-F4E5-1CA6-7252-68F2A90319A4}" dt="2024-06-28T14:48:04.399" v="14"/>
          <ac:spMkLst>
            <pc:docMk/>
            <pc:sldMk cId="2932396762" sldId="274"/>
            <ac:spMk id="1035" creationId="{2B4CDDF6-55C3-415A-8D8B-7E03C3D616FC}"/>
          </ac:spMkLst>
        </pc:spChg>
        <pc:picChg chg="del">
          <ac:chgData name="Heidi Brown" userId="S::hbrown@horizongroupiowa.com::395954cd-f6da-426b-af21-02efe287f58b" providerId="AD" clId="Web-{EF08FEBD-F4E5-1CA6-7252-68F2A90319A4}" dt="2024-06-28T14:47:31.008" v="9"/>
          <ac:picMkLst>
            <pc:docMk/>
            <pc:sldMk cId="2932396762" sldId="274"/>
            <ac:picMk id="2" creationId="{00000000-0000-0000-0000-000000000000}"/>
          </ac:picMkLst>
        </pc:picChg>
        <pc:picChg chg="add mod ord">
          <ac:chgData name="Heidi Brown" userId="S::hbrown@horizongroupiowa.com::395954cd-f6da-426b-af21-02efe287f58b" providerId="AD" clId="Web-{EF08FEBD-F4E5-1CA6-7252-68F2A90319A4}" dt="2024-06-28T14:48:04.399" v="14"/>
          <ac:picMkLst>
            <pc:docMk/>
            <pc:sldMk cId="2932396762" sldId="274"/>
            <ac:picMk id="3" creationId="{9B57DAFD-9105-1433-C627-5FE0D351B455}"/>
          </ac:picMkLst>
        </pc:picChg>
        <pc:picChg chg="mod">
          <ac:chgData name="Heidi Brown" userId="S::hbrown@horizongroupiowa.com::395954cd-f6da-426b-af21-02efe287f58b" providerId="AD" clId="Web-{EF08FEBD-F4E5-1CA6-7252-68F2A90319A4}" dt="2024-06-28T14:48:09.196" v="15" actId="1076"/>
          <ac:picMkLst>
            <pc:docMk/>
            <pc:sldMk cId="2932396762" sldId="274"/>
            <ac:picMk id="1026" creationId="{22D38C36-3031-4674-8E30-A9611664472C}"/>
          </ac:picMkLst>
        </pc:picChg>
        <pc:picChg chg="add del">
          <ac:chgData name="Heidi Brown" userId="S::hbrown@horizongroupiowa.com::395954cd-f6da-426b-af21-02efe287f58b" providerId="AD" clId="Web-{EF08FEBD-F4E5-1CA6-7252-68F2A90319A4}" dt="2024-06-28T14:48:04.399" v="14"/>
          <ac:picMkLst>
            <pc:docMk/>
            <pc:sldMk cId="2932396762" sldId="274"/>
            <ac:picMk id="1033" creationId="{97FEBA57-8992-46BB-BCF0-5A83FE8E01E8}"/>
          </ac:picMkLst>
        </pc:picChg>
      </pc:sldChg>
      <pc:sldChg chg="modSp mod modShow">
        <pc:chgData name="Heidi Brown" userId="S::hbrown@horizongroupiowa.com::395954cd-f6da-426b-af21-02efe287f58b" providerId="AD" clId="Web-{EF08FEBD-F4E5-1CA6-7252-68F2A90319A4}" dt="2024-06-28T14:56:22.977" v="66"/>
        <pc:sldMkLst>
          <pc:docMk/>
          <pc:sldMk cId="2102082564" sldId="276"/>
        </pc:sldMkLst>
        <pc:spChg chg="mod">
          <ac:chgData name="Heidi Brown" userId="S::hbrown@horizongroupiowa.com::395954cd-f6da-426b-af21-02efe287f58b" providerId="AD" clId="Web-{EF08FEBD-F4E5-1CA6-7252-68F2A90319A4}" dt="2024-06-28T14:55:19.960" v="64" actId="1076"/>
          <ac:spMkLst>
            <pc:docMk/>
            <pc:sldMk cId="2102082564" sldId="276"/>
            <ac:spMk id="3" creationId="{00000000-0000-0000-0000-000000000000}"/>
          </ac:spMkLst>
        </pc:spChg>
        <pc:picChg chg="mod">
          <ac:chgData name="Heidi Brown" userId="S::hbrown@horizongroupiowa.com::395954cd-f6da-426b-af21-02efe287f58b" providerId="AD" clId="Web-{EF08FEBD-F4E5-1CA6-7252-68F2A90319A4}" dt="2024-06-28T14:55:08.772" v="62" actId="1076"/>
          <ac:picMkLst>
            <pc:docMk/>
            <pc:sldMk cId="2102082564" sldId="276"/>
            <ac:picMk id="2" creationId="{00000000-0000-0000-0000-000000000000}"/>
          </ac:picMkLst>
        </pc:picChg>
      </pc:sldChg>
      <pc:sldChg chg="del">
        <pc:chgData name="Heidi Brown" userId="S::hbrown@horizongroupiowa.com::395954cd-f6da-426b-af21-02efe287f58b" providerId="AD" clId="Web-{EF08FEBD-F4E5-1CA6-7252-68F2A90319A4}" dt="2024-06-28T15:00:36.938" v="88"/>
        <pc:sldMkLst>
          <pc:docMk/>
          <pc:sldMk cId="1806236851" sldId="281"/>
        </pc:sldMkLst>
      </pc:sldChg>
      <pc:sldChg chg="del">
        <pc:chgData name="Heidi Brown" userId="S::hbrown@horizongroupiowa.com::395954cd-f6da-426b-af21-02efe287f58b" providerId="AD" clId="Web-{EF08FEBD-F4E5-1CA6-7252-68F2A90319A4}" dt="2024-06-28T15:00:15.125" v="87"/>
        <pc:sldMkLst>
          <pc:docMk/>
          <pc:sldMk cId="970284410" sldId="285"/>
        </pc:sldMkLst>
      </pc:sldChg>
      <pc:sldChg chg="del">
        <pc:chgData name="Heidi Brown" userId="S::hbrown@horizongroupiowa.com::395954cd-f6da-426b-af21-02efe287f58b" providerId="AD" clId="Web-{EF08FEBD-F4E5-1CA6-7252-68F2A90319A4}" dt="2024-06-28T14:50:45.342" v="23"/>
        <pc:sldMkLst>
          <pc:docMk/>
          <pc:sldMk cId="3388510779" sldId="288"/>
        </pc:sldMkLst>
      </pc:sldChg>
      <pc:sldChg chg="modSp del">
        <pc:chgData name="Heidi Brown" userId="S::hbrown@horizongroupiowa.com::395954cd-f6da-426b-af21-02efe287f58b" providerId="AD" clId="Web-{EF08FEBD-F4E5-1CA6-7252-68F2A90319A4}" dt="2024-06-28T14:54:33.193" v="58"/>
        <pc:sldMkLst>
          <pc:docMk/>
          <pc:sldMk cId="2932157010" sldId="293"/>
        </pc:sldMkLst>
        <pc:picChg chg="mod">
          <ac:chgData name="Heidi Brown" userId="S::hbrown@horizongroupiowa.com::395954cd-f6da-426b-af21-02efe287f58b" providerId="AD" clId="Web-{EF08FEBD-F4E5-1CA6-7252-68F2A90319A4}" dt="2024-06-28T14:54:28.974" v="57" actId="1076"/>
          <ac:picMkLst>
            <pc:docMk/>
            <pc:sldMk cId="2932157010" sldId="293"/>
            <ac:picMk id="2" creationId="{00000000-0000-0000-0000-000000000000}"/>
          </ac:picMkLst>
        </pc:picChg>
      </pc:sldChg>
      <pc:sldChg chg="addSp modSp mod setBg">
        <pc:chgData name="Heidi Brown" userId="S::hbrown@horizongroupiowa.com::395954cd-f6da-426b-af21-02efe287f58b" providerId="AD" clId="Web-{EF08FEBD-F4E5-1CA6-7252-68F2A90319A4}" dt="2024-06-28T14:51:00.295" v="25"/>
        <pc:sldMkLst>
          <pc:docMk/>
          <pc:sldMk cId="3400785410" sldId="294"/>
        </pc:sldMkLst>
        <pc:spChg chg="mod">
          <ac:chgData name="Heidi Brown" userId="S::hbrown@horizongroupiowa.com::395954cd-f6da-426b-af21-02efe287f58b" providerId="AD" clId="Web-{EF08FEBD-F4E5-1CA6-7252-68F2A90319A4}" dt="2024-06-28T14:51:00.295" v="25"/>
          <ac:spMkLst>
            <pc:docMk/>
            <pc:sldMk cId="3400785410" sldId="294"/>
            <ac:spMk id="4" creationId="{B1EB11A7-6578-1E5D-910D-5A98A5394C8C}"/>
          </ac:spMkLst>
        </pc:spChg>
        <pc:picChg chg="mod ord">
          <ac:chgData name="Heidi Brown" userId="S::hbrown@horizongroupiowa.com::395954cd-f6da-426b-af21-02efe287f58b" providerId="AD" clId="Web-{EF08FEBD-F4E5-1CA6-7252-68F2A90319A4}" dt="2024-06-28T14:51:00.295" v="25"/>
          <ac:picMkLst>
            <pc:docMk/>
            <pc:sldMk cId="3400785410" sldId="294"/>
            <ac:picMk id="2" creationId="{00000000-0000-0000-0000-000000000000}"/>
          </ac:picMkLst>
        </pc:picChg>
        <pc:picChg chg="add">
          <ac:chgData name="Heidi Brown" userId="S::hbrown@horizongroupiowa.com::395954cd-f6da-426b-af21-02efe287f58b" providerId="AD" clId="Web-{EF08FEBD-F4E5-1CA6-7252-68F2A90319A4}" dt="2024-06-28T14:51:00.295" v="25"/>
          <ac:picMkLst>
            <pc:docMk/>
            <pc:sldMk cId="3400785410" sldId="294"/>
            <ac:picMk id="9" creationId="{A53ED3FC-3BE8-4F1F-BEF1-74B1C721718A}"/>
          </ac:picMkLst>
        </pc:picChg>
      </pc:sldChg>
      <pc:sldChg chg="modSp">
        <pc:chgData name="Heidi Brown" userId="S::hbrown@horizongroupiowa.com::395954cd-f6da-426b-af21-02efe287f58b" providerId="AD" clId="Web-{EF08FEBD-F4E5-1CA6-7252-68F2A90319A4}" dt="2024-06-28T14:51:34.062" v="29" actId="1076"/>
        <pc:sldMkLst>
          <pc:docMk/>
          <pc:sldMk cId="2007730761" sldId="300"/>
        </pc:sldMkLst>
        <pc:picChg chg="mod">
          <ac:chgData name="Heidi Brown" userId="S::hbrown@horizongroupiowa.com::395954cd-f6da-426b-af21-02efe287f58b" providerId="AD" clId="Web-{EF08FEBD-F4E5-1CA6-7252-68F2A90319A4}" dt="2024-06-28T14:51:34.062" v="29" actId="1076"/>
          <ac:picMkLst>
            <pc:docMk/>
            <pc:sldMk cId="2007730761" sldId="300"/>
            <ac:picMk id="3" creationId="{00000000-0000-0000-0000-000000000000}"/>
          </ac:picMkLst>
        </pc:picChg>
      </pc:sldChg>
      <pc:sldChg chg="modSp">
        <pc:chgData name="Heidi Brown" userId="S::hbrown@horizongroupiowa.com::395954cd-f6da-426b-af21-02efe287f58b" providerId="AD" clId="Web-{EF08FEBD-F4E5-1CA6-7252-68F2A90319A4}" dt="2024-06-28T14:52:32.267" v="39" actId="1076"/>
        <pc:sldMkLst>
          <pc:docMk/>
          <pc:sldMk cId="40735933" sldId="302"/>
        </pc:sldMkLst>
        <pc:spChg chg="mod">
          <ac:chgData name="Heidi Brown" userId="S::hbrown@horizongroupiowa.com::395954cd-f6da-426b-af21-02efe287f58b" providerId="AD" clId="Web-{EF08FEBD-F4E5-1CA6-7252-68F2A90319A4}" dt="2024-06-28T14:52:15.173" v="36" actId="14100"/>
          <ac:spMkLst>
            <pc:docMk/>
            <pc:sldMk cId="40735933" sldId="302"/>
            <ac:spMk id="3" creationId="{00000000-0000-0000-0000-000000000000}"/>
          </ac:spMkLst>
        </pc:spChg>
        <pc:spChg chg="mod">
          <ac:chgData name="Heidi Brown" userId="S::hbrown@horizongroupiowa.com::395954cd-f6da-426b-af21-02efe287f58b" providerId="AD" clId="Web-{EF08FEBD-F4E5-1CA6-7252-68F2A90319A4}" dt="2024-06-28T14:52:32.267" v="39" actId="1076"/>
          <ac:spMkLst>
            <pc:docMk/>
            <pc:sldMk cId="40735933" sldId="302"/>
            <ac:spMk id="4" creationId="{00000000-0000-0000-0000-000000000000}"/>
          </ac:spMkLst>
        </pc:spChg>
        <pc:picChg chg="mod">
          <ac:chgData name="Heidi Brown" userId="S::hbrown@horizongroupiowa.com::395954cd-f6da-426b-af21-02efe287f58b" providerId="AD" clId="Web-{EF08FEBD-F4E5-1CA6-7252-68F2A90319A4}" dt="2024-06-28T14:52:09.032" v="35" actId="1076"/>
          <ac:picMkLst>
            <pc:docMk/>
            <pc:sldMk cId="40735933" sldId="302"/>
            <ac:picMk id="2" creationId="{00000000-0000-0000-0000-000000000000}"/>
          </ac:picMkLst>
        </pc:picChg>
      </pc:sldChg>
      <pc:sldChg chg="modSp">
        <pc:chgData name="Heidi Brown" userId="S::hbrown@horizongroupiowa.com::395954cd-f6da-426b-af21-02efe287f58b" providerId="AD" clId="Web-{EF08FEBD-F4E5-1CA6-7252-68F2A90319A4}" dt="2024-06-28T14:53:46.254" v="50" actId="14100"/>
        <pc:sldMkLst>
          <pc:docMk/>
          <pc:sldMk cId="935761641" sldId="307"/>
        </pc:sldMkLst>
        <pc:spChg chg="mod">
          <ac:chgData name="Heidi Brown" userId="S::hbrown@horizongroupiowa.com::395954cd-f6da-426b-af21-02efe287f58b" providerId="AD" clId="Web-{EF08FEBD-F4E5-1CA6-7252-68F2A90319A4}" dt="2024-06-28T14:53:46.254" v="50" actId="14100"/>
          <ac:spMkLst>
            <pc:docMk/>
            <pc:sldMk cId="935761641" sldId="307"/>
            <ac:spMk id="6" creationId="{00000000-0000-0000-0000-000000000000}"/>
          </ac:spMkLst>
        </pc:spChg>
        <pc:picChg chg="mod">
          <ac:chgData name="Heidi Brown" userId="S::hbrown@horizongroupiowa.com::395954cd-f6da-426b-af21-02efe287f58b" providerId="AD" clId="Web-{EF08FEBD-F4E5-1CA6-7252-68F2A90319A4}" dt="2024-06-28T14:53:35.675" v="49" actId="1076"/>
          <ac:picMkLst>
            <pc:docMk/>
            <pc:sldMk cId="935761641" sldId="307"/>
            <ac:picMk id="4" creationId="{00000000-0000-0000-0000-000000000000}"/>
          </ac:picMkLst>
        </pc:picChg>
      </pc:sldChg>
      <pc:sldChg chg="modSp">
        <pc:chgData name="Heidi Brown" userId="S::hbrown@horizongroupiowa.com::395954cd-f6da-426b-af21-02efe287f58b" providerId="AD" clId="Web-{EF08FEBD-F4E5-1CA6-7252-68F2A90319A4}" dt="2024-06-28T15:00:52.048" v="92" actId="1076"/>
        <pc:sldMkLst>
          <pc:docMk/>
          <pc:sldMk cId="1363446847" sldId="308"/>
        </pc:sldMkLst>
        <pc:picChg chg="mod">
          <ac:chgData name="Heidi Brown" userId="S::hbrown@horizongroupiowa.com::395954cd-f6da-426b-af21-02efe287f58b" providerId="AD" clId="Web-{EF08FEBD-F4E5-1CA6-7252-68F2A90319A4}" dt="2024-06-28T15:00:52.048" v="92" actId="1076"/>
          <ac:picMkLst>
            <pc:docMk/>
            <pc:sldMk cId="1363446847" sldId="308"/>
            <ac:picMk id="2" creationId="{00000000-0000-0000-0000-000000000000}"/>
          </ac:picMkLst>
        </pc:picChg>
      </pc:sldChg>
      <pc:sldChg chg="delSp modSp">
        <pc:chgData name="Heidi Brown" userId="S::hbrown@horizongroupiowa.com::395954cd-f6da-426b-af21-02efe287f58b" providerId="AD" clId="Web-{EF08FEBD-F4E5-1CA6-7252-68F2A90319A4}" dt="2024-06-28T14:58:23.200" v="82" actId="20577"/>
        <pc:sldMkLst>
          <pc:docMk/>
          <pc:sldMk cId="2464515849" sldId="313"/>
        </pc:sldMkLst>
        <pc:spChg chg="mod">
          <ac:chgData name="Heidi Brown" userId="S::hbrown@horizongroupiowa.com::395954cd-f6da-426b-af21-02efe287f58b" providerId="AD" clId="Web-{EF08FEBD-F4E5-1CA6-7252-68F2A90319A4}" dt="2024-06-28T14:58:23.200" v="82" actId="20577"/>
          <ac:spMkLst>
            <pc:docMk/>
            <pc:sldMk cId="2464515849" sldId="313"/>
            <ac:spMk id="7" creationId="{00000000-0000-0000-0000-000000000000}"/>
          </ac:spMkLst>
        </pc:spChg>
        <pc:picChg chg="mod">
          <ac:chgData name="Heidi Brown" userId="S::hbrown@horizongroupiowa.com::395954cd-f6da-426b-af21-02efe287f58b" providerId="AD" clId="Web-{EF08FEBD-F4E5-1CA6-7252-68F2A90319A4}" dt="2024-06-28T14:57:59.777" v="74" actId="1076"/>
          <ac:picMkLst>
            <pc:docMk/>
            <pc:sldMk cId="2464515849" sldId="313"/>
            <ac:picMk id="4" creationId="{00000000-0000-0000-0000-000000000000}"/>
          </ac:picMkLst>
        </pc:picChg>
        <pc:picChg chg="del mod">
          <ac:chgData name="Heidi Brown" userId="S::hbrown@horizongroupiowa.com::395954cd-f6da-426b-af21-02efe287f58b" providerId="AD" clId="Web-{EF08FEBD-F4E5-1CA6-7252-68F2A90319A4}" dt="2024-06-28T14:57:43.777" v="72"/>
          <ac:picMkLst>
            <pc:docMk/>
            <pc:sldMk cId="2464515849" sldId="313"/>
            <ac:picMk id="5" creationId="{00000000-0000-0000-0000-000000000000}"/>
          </ac:picMkLst>
        </pc:picChg>
      </pc:sldChg>
      <pc:sldChg chg="modSp">
        <pc:chgData name="Heidi Brown" userId="S::hbrown@horizongroupiowa.com::395954cd-f6da-426b-af21-02efe287f58b" providerId="AD" clId="Web-{EF08FEBD-F4E5-1CA6-7252-68F2A90319A4}" dt="2024-06-28T14:59:38.749" v="86" actId="1076"/>
        <pc:sldMkLst>
          <pc:docMk/>
          <pc:sldMk cId="1562068432" sldId="328"/>
        </pc:sldMkLst>
        <pc:picChg chg="mod">
          <ac:chgData name="Heidi Brown" userId="S::hbrown@horizongroupiowa.com::395954cd-f6da-426b-af21-02efe287f58b" providerId="AD" clId="Web-{EF08FEBD-F4E5-1CA6-7252-68F2A90319A4}" dt="2024-06-28T14:59:38.749" v="86" actId="1076"/>
          <ac:picMkLst>
            <pc:docMk/>
            <pc:sldMk cId="1562068432" sldId="328"/>
            <ac:picMk id="4" creationId="{DEC5EAB6-826A-439D-B99B-DF05C8128157}"/>
          </ac:picMkLst>
        </pc:picChg>
      </pc:sldChg>
      <pc:sldChg chg="modSp del">
        <pc:chgData name="Heidi Brown" userId="S::hbrown@horizongroupiowa.com::395954cd-f6da-426b-af21-02efe287f58b" providerId="AD" clId="Web-{EF08FEBD-F4E5-1CA6-7252-68F2A90319A4}" dt="2024-06-28T14:58:43.607" v="84"/>
        <pc:sldMkLst>
          <pc:docMk/>
          <pc:sldMk cId="1283965535" sldId="339"/>
        </pc:sldMkLst>
        <pc:picChg chg="mod">
          <ac:chgData name="Heidi Brown" userId="S::hbrown@horizongroupiowa.com::395954cd-f6da-426b-af21-02efe287f58b" providerId="AD" clId="Web-{EF08FEBD-F4E5-1CA6-7252-68F2A90319A4}" dt="2024-06-28T14:58:36.075" v="83" actId="14100"/>
          <ac:picMkLst>
            <pc:docMk/>
            <pc:sldMk cId="1283965535" sldId="339"/>
            <ac:picMk id="5" creationId="{5A89E4C9-10C8-BC09-7202-70C9ECFBD1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F5912-0DAA-4CE3-B98F-81F682591BB8}"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0F75C-0C2C-4427-85DA-ABB0BCB3CF35}" type="slidenum">
              <a:rPr lang="en-US" smtClean="0"/>
              <a:t>‹#›</a:t>
            </a:fld>
            <a:endParaRPr lang="en-US"/>
          </a:p>
        </p:txBody>
      </p:sp>
    </p:spTree>
    <p:extLst>
      <p:ext uri="{BB962C8B-B14F-4D97-AF65-F5344CB8AC3E}">
        <p14:creationId xmlns:p14="http://schemas.microsoft.com/office/powerpoint/2010/main" val="186821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8A7881-7603-44F8-B229-6DEE38B6F26B}" type="slidenum">
              <a:rPr lang="en-US" smtClean="0"/>
              <a:t>26</a:t>
            </a:fld>
            <a:endParaRPr lang="en-US"/>
          </a:p>
        </p:txBody>
      </p:sp>
    </p:spTree>
    <p:extLst>
      <p:ext uri="{BB962C8B-B14F-4D97-AF65-F5344CB8AC3E}">
        <p14:creationId xmlns:p14="http://schemas.microsoft.com/office/powerpoint/2010/main" val="3613323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6/28/2024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effectiveteaching.com/userfiles/uploads/Guides/Implementation_Guide_for_THE_First_Days_of_School_5th_Edition.pdf"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VJARAS@IOWA.GOV"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iowa21cclc.com/" TargetMode="External"/><Relationship Id="rId2" Type="http://schemas.openxmlformats.org/officeDocument/2006/relationships/hyperlink" Target="https://educate.iowa.gov/pk-12/essa/guidance-allocations#general-essa-guidance-and-resources"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iowa21cclc.com/_files/ugd/1b1b6d_9fad8eff609149ac8ba966d4579f7b54.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iowa21cclc.com/" TargetMode="External"/><Relationship Id="rId2" Type="http://schemas.openxmlformats.org/officeDocument/2006/relationships/hyperlink" Target="https://educate.iowa.gov/pk-12/essa/guidance-allocations/learning-center-resourc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iowa21cclc.com/family-engagement" TargetMode="External"/><Relationship Id="rId2" Type="http://schemas.openxmlformats.org/officeDocument/2006/relationships/hyperlink" Target="https://www.iowa21cclc.com/_files/ugd/c427a3_e300d61dc7c440c68a5e35cfc8b81eed.pdf"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educate.iowa.gov/media/3546/download?inlin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iowa21cclc.com/" TargetMode="External"/><Relationship Id="rId2" Type="http://schemas.openxmlformats.org/officeDocument/2006/relationships/hyperlink" Target="https://21stcclcntac.org/index.html"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educateiowa.gov/pk-12/nutrition-programs/" TargetMode="External"/><Relationship Id="rId2" Type="http://schemas.openxmlformats.org/officeDocument/2006/relationships/hyperlink" Target="https://www.youtube.com/watch?v=ts0L1UYssIM"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iowa21cclc.com/professional-development"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iowa21cclc.com/grant-info" TargetMode="Externa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s://www.iowadnr.gov/Conservation/For-Teachers/Classroom-Resources"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educate.iowa.gov/pk-12/essa/guidance-allocations/learning-center-resources" TargetMode="External"/><Relationship Id="rId7" Type="http://schemas.openxmlformats.org/officeDocument/2006/relationships/hyperlink" Target="https://educate.iowa.gov/media/6367/download?inline" TargetMode="External"/><Relationship Id="rId2" Type="http://schemas.openxmlformats.org/officeDocument/2006/relationships/hyperlink" Target="https://www.iowa21cclc.com/evaluation" TargetMode="External"/><Relationship Id="rId1" Type="http://schemas.openxmlformats.org/officeDocument/2006/relationships/slideLayout" Target="../slideLayouts/slideLayout2.xml"/><Relationship Id="rId6" Type="http://schemas.openxmlformats.org/officeDocument/2006/relationships/hyperlink" Target="https://educate.iowa.gov/media/4440/download?inline" TargetMode="External"/><Relationship Id="rId5" Type="http://schemas.openxmlformats.org/officeDocument/2006/relationships/hyperlink" Target="https://educate.iowa.gov/media/5132/download?inline" TargetMode="External"/><Relationship Id="rId4" Type="http://schemas.openxmlformats.org/officeDocument/2006/relationships/hyperlink" Target="https://educate.iowa.gov/media/6453/download?inlin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iptv.org/education" TargetMode="External"/><Relationship Id="rId7" Type="http://schemas.openxmlformats.org/officeDocument/2006/relationships/hyperlink" Target="https://www.iowa21cclc.com/21cclc-partners" TargetMode="External"/><Relationship Id="rId2" Type="http://schemas.openxmlformats.org/officeDocument/2006/relationships/hyperlink" Target="http://www.iowaagliteracy.org/resources/publications/publications.aspx" TargetMode="External"/><Relationship Id="rId1" Type="http://schemas.openxmlformats.org/officeDocument/2006/relationships/slideLayout" Target="../slideLayouts/slideLayout2.xml"/><Relationship Id="rId6" Type="http://schemas.openxmlformats.org/officeDocument/2006/relationships/hyperlink" Target="https://www.silosandsmokestacks.org/educate/educator-resources/" TargetMode="External"/><Relationship Id="rId5" Type="http://schemas.openxmlformats.org/officeDocument/2006/relationships/hyperlink" Target="https://silo.knack.com/directory" TargetMode="External"/><Relationship Id="rId4" Type="http://schemas.openxmlformats.org/officeDocument/2006/relationships/hyperlink" Target="http://www.iptv.org/education/subject/1069/professional-development"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iowa21cclc.com/best-practice-webinar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www.iowa21cclc.com/committee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e.iowa.gov/media/7458/download?inline" TargetMode="External"/><Relationship Id="rId2" Type="http://schemas.openxmlformats.org/officeDocument/2006/relationships/hyperlink" Target="https://educate.iowa.gov/pk-12/essa/guidance-allocations/learning-center-resources" TargetMode="External"/><Relationship Id="rId1" Type="http://schemas.openxmlformats.org/officeDocument/2006/relationships/slideLayout" Target="../slideLayouts/slideLayout2.xml"/><Relationship Id="rId4" Type="http://schemas.openxmlformats.org/officeDocument/2006/relationships/hyperlink" Target="https://educate.iowa.gov/media/7459/download?inline"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ducate.iowa.gov/media/9224/download?inlin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educate.iowa.gov/pk-12/essa/guidance-allocations/learning-center-resources"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educate.iowa.gov/media/9224/download?inline" TargetMode="External"/><Relationship Id="rId2" Type="http://schemas.openxmlformats.org/officeDocument/2006/relationships/hyperlink" Target="https://www.iowa21cclc.com/new-grantee-and-staff-transition"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educate.iowa.gov/pk-12/operation-support/nutrition-programs/afterschool-program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5333" y="365760"/>
            <a:ext cx="9519781" cy="4499751"/>
          </a:xfrm>
        </p:spPr>
        <p:txBody>
          <a:bodyPr>
            <a:normAutofit fontScale="90000"/>
          </a:bodyPr>
          <a:lstStyle/>
          <a:p>
            <a:r>
              <a:rPr lang="en-US" sz="5300" b="1" cap="small" dirty="0">
                <a:ln>
                  <a:noFill/>
                </a:ln>
                <a:solidFill>
                  <a:srgbClr val="FFFF00"/>
                </a:solidFill>
                <a:effectLst>
                  <a:outerShdw blurRad="38100" dist="38100" dir="2700000" algn="tl">
                    <a:srgbClr val="000000">
                      <a:alpha val="43137"/>
                    </a:srgbClr>
                  </a:outerShdw>
                </a:effectLst>
                <a:latin typeface="Calibri" pitchFamily="34" charset="0"/>
                <a:cs typeface="Calibri" pitchFamily="34" charset="0"/>
              </a:rPr>
              <a:t>New Awardee Orientation:</a:t>
            </a:r>
            <a:br>
              <a:rPr lang="en-US" sz="5300" b="1" cap="small" dirty="0">
                <a:ln>
                  <a:noFill/>
                </a:ln>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4900" b="1" cap="small" dirty="0">
                <a:ln>
                  <a:noFill/>
                </a:ln>
                <a:effectLst>
                  <a:outerShdw blurRad="38100" dist="38100" dir="2700000" algn="tl">
                    <a:srgbClr val="000000">
                      <a:alpha val="43137"/>
                    </a:srgbClr>
                  </a:outerShdw>
                </a:effectLst>
                <a:latin typeface="Calibri" pitchFamily="34" charset="0"/>
                <a:cs typeface="Calibri" pitchFamily="34" charset="0"/>
              </a:rPr>
              <a:t>The Nita M. Lowey </a:t>
            </a: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21</a:t>
            </a:r>
            <a:r>
              <a:rPr lang="en-US" sz="5300" b="1" cap="small" baseline="30000" dirty="0">
                <a:ln>
                  <a:noFill/>
                </a:ln>
                <a:effectLst>
                  <a:outerShdw blurRad="38100" dist="38100" dir="2700000" algn="tl">
                    <a:srgbClr val="000000">
                      <a:alpha val="43137"/>
                    </a:srgbClr>
                  </a:outerShdw>
                </a:effectLst>
                <a:latin typeface="Calibri" pitchFamily="34" charset="0"/>
                <a:cs typeface="Calibri" pitchFamily="34" charset="0"/>
              </a:rPr>
              <a:t>st</a:t>
            </a: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 Century </a:t>
            </a:r>
            <a:b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Community Learning Centers</a:t>
            </a:r>
            <a:b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solidFill>
                  <a:srgbClr val="FFC000"/>
                </a:solidFill>
                <a:effectLst>
                  <a:outerShdw blurRad="38100" dist="38100" dir="2700000" algn="tl">
                    <a:srgbClr val="000000">
                      <a:alpha val="43137"/>
                    </a:srgbClr>
                  </a:outerShdw>
                </a:effectLst>
                <a:latin typeface="Calibri" pitchFamily="34" charset="0"/>
                <a:cs typeface="Calibri" pitchFamily="34" charset="0"/>
              </a:rPr>
              <a:t>Summer 2024, </a:t>
            </a:r>
            <a:br>
              <a:rPr lang="en-US" sz="5300" b="1" cap="small" dirty="0">
                <a:ln>
                  <a:noFill/>
                </a:ln>
                <a:solidFill>
                  <a:srgbClr val="FFC000"/>
                </a:solidFill>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solidFill>
                  <a:srgbClr val="FFC000"/>
                </a:solidFill>
                <a:effectLst>
                  <a:outerShdw blurRad="38100" dist="38100" dir="2700000" algn="tl">
                    <a:srgbClr val="000000">
                      <a:alpha val="43137"/>
                    </a:srgbClr>
                  </a:outerShdw>
                </a:effectLst>
                <a:latin typeface="Calibri" pitchFamily="34" charset="0"/>
                <a:cs typeface="Calibri" pitchFamily="34" charset="0"/>
              </a:rPr>
              <a:t>2024-2025 School Year</a:t>
            </a:r>
            <a:br>
              <a:rPr lang="en-US" sz="6000" b="1" cap="small" dirty="0">
                <a:ln>
                  <a:noFill/>
                </a:ln>
                <a:effectLst>
                  <a:outerShdw blurRad="38100" dist="38100" dir="2700000" algn="tl">
                    <a:srgbClr val="000000">
                      <a:alpha val="43137"/>
                    </a:srgbClr>
                  </a:outerShdw>
                </a:effectLst>
                <a:latin typeface="Calibri" pitchFamily="34" charset="0"/>
                <a:cs typeface="Calibri" pitchFamily="34" charset="0"/>
              </a:rPr>
            </a:br>
            <a:endParaRPr lang="en-US" dirty="0"/>
          </a:p>
        </p:txBody>
      </p:sp>
      <p:sp>
        <p:nvSpPr>
          <p:cNvPr id="3" name="Subtitle 2"/>
          <p:cNvSpPr>
            <a:spLocks noGrp="1"/>
          </p:cNvSpPr>
          <p:nvPr>
            <p:ph type="subTitle" idx="1"/>
          </p:nvPr>
        </p:nvSpPr>
        <p:spPr>
          <a:xfrm>
            <a:off x="3824612" y="5039174"/>
            <a:ext cx="7197726" cy="1405467"/>
          </a:xfrm>
        </p:spPr>
        <p:txBody>
          <a:bodyPr>
            <a:normAutofit/>
          </a:bodyPr>
          <a:lstStyle/>
          <a:p>
            <a:r>
              <a:rPr lang="en-US" sz="2400" dirty="0"/>
              <a:t>DE CONSULTANT -Vic </a:t>
            </a:r>
            <a:r>
              <a:rPr lang="en-US" sz="2400" dirty="0" err="1"/>
              <a:t>Jaras</a:t>
            </a:r>
            <a:endParaRPr lang="en-US" sz="2400" dirty="0"/>
          </a:p>
          <a:p>
            <a:r>
              <a:rPr lang="en-US" sz="2400" dirty="0"/>
              <a:t>IAA STAFF- Heidi Brown </a:t>
            </a:r>
          </a:p>
        </p:txBody>
      </p:sp>
      <p:pic>
        <p:nvPicPr>
          <p:cNvPr id="4" name="Picture 3" descr="21stCenturyLogoBIG"/>
          <p:cNvPicPr/>
          <p:nvPr/>
        </p:nvPicPr>
        <p:blipFill>
          <a:blip r:embed="rId2" cstate="print"/>
          <a:srcRect/>
          <a:stretch>
            <a:fillRect/>
          </a:stretch>
        </p:blipFill>
        <p:spPr bwMode="auto">
          <a:xfrm>
            <a:off x="1340281" y="4154347"/>
            <a:ext cx="2136349" cy="1920775"/>
          </a:xfrm>
          <a:prstGeom prst="rect">
            <a:avLst/>
          </a:prstGeom>
          <a:noFill/>
          <a:ln w="9525">
            <a:noFill/>
            <a:miter lim="800000"/>
            <a:headEnd/>
            <a:tailEnd/>
          </a:ln>
        </p:spPr>
      </p:pic>
      <p:pic>
        <p:nvPicPr>
          <p:cNvPr id="5" name="Picture 4" descr="21CCLC-facebookSMALL"/>
          <p:cNvPicPr/>
          <p:nvPr/>
        </p:nvPicPr>
        <p:blipFill>
          <a:blip r:embed="rId3" cstate="print"/>
          <a:srcRect/>
          <a:stretch>
            <a:fillRect/>
          </a:stretch>
        </p:blipFill>
        <p:spPr bwMode="auto">
          <a:xfrm>
            <a:off x="1340281" y="2002250"/>
            <a:ext cx="2136349" cy="1771619"/>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1340281" y="90467"/>
            <a:ext cx="2136349" cy="1600200"/>
          </a:xfrm>
          <a:prstGeom prst="rect">
            <a:avLst/>
          </a:prstGeom>
          <a:noFill/>
          <a:ln w="9525">
            <a:noFill/>
            <a:miter lim="800000"/>
            <a:headEnd/>
            <a:tailEnd/>
          </a:ln>
        </p:spPr>
      </p:pic>
    </p:spTree>
    <p:extLst>
      <p:ext uri="{BB962C8B-B14F-4D97-AF65-F5344CB8AC3E}">
        <p14:creationId xmlns:p14="http://schemas.microsoft.com/office/powerpoint/2010/main" val="302907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38619"/>
            <a:ext cx="8683667" cy="1877977"/>
          </a:xfrm>
        </p:spPr>
        <p:txBody>
          <a:bodyPr>
            <a:normAutofit fontScale="90000"/>
          </a:bodyPr>
          <a:lstStyle/>
          <a:p>
            <a:r>
              <a:rPr lang="en-US" sz="3100" b="1" u="sng" dirty="0">
                <a:solidFill>
                  <a:srgbClr val="FFFF00"/>
                </a:solidFill>
              </a:rPr>
              <a:t>OVERVIEW</a:t>
            </a:r>
            <a:r>
              <a:rPr lang="en-US" sz="3100" dirty="0">
                <a:solidFill>
                  <a:srgbClr val="FFFF00"/>
                </a:solidFill>
              </a:rPr>
              <a:t>:  “The 21</a:t>
            </a:r>
            <a:r>
              <a:rPr lang="en-US" sz="3100" baseline="30000" dirty="0">
                <a:solidFill>
                  <a:srgbClr val="FFFF00"/>
                </a:solidFill>
              </a:rPr>
              <a:t>st</a:t>
            </a:r>
            <a:r>
              <a:rPr lang="en-US" sz="3100" dirty="0">
                <a:solidFill>
                  <a:srgbClr val="FFFF00"/>
                </a:solidFill>
              </a:rPr>
              <a:t> CCLC program provides an opportunity for us to make a difference in the lives of children.”</a:t>
            </a:r>
            <a:br>
              <a:rPr lang="en-US" dirty="0">
                <a:solidFill>
                  <a:srgbClr val="FFFF00"/>
                </a:solidFill>
              </a:rPr>
            </a:br>
            <a:endParaRPr lang="en-US" dirty="0"/>
          </a:p>
        </p:txBody>
      </p:sp>
      <p:sp>
        <p:nvSpPr>
          <p:cNvPr id="3" name="Content Placeholder 2"/>
          <p:cNvSpPr>
            <a:spLocks noGrp="1"/>
          </p:cNvSpPr>
          <p:nvPr>
            <p:ph idx="1"/>
          </p:nvPr>
        </p:nvSpPr>
        <p:spPr>
          <a:xfrm>
            <a:off x="685801" y="2142067"/>
            <a:ext cx="10575098" cy="4434097"/>
          </a:xfrm>
        </p:spPr>
        <p:txBody>
          <a:bodyPr>
            <a:normAutofit/>
          </a:bodyPr>
          <a:lstStyle/>
          <a:p>
            <a:r>
              <a:rPr lang="en-US" sz="3000" dirty="0"/>
              <a:t>For those who have not been successful in school, we help kids reconnect to learning in different ways.</a:t>
            </a:r>
          </a:p>
          <a:p>
            <a:r>
              <a:rPr lang="en-US" sz="3000" dirty="0"/>
              <a:t> We provide academic aid, enrichment activities, social emotional learning, nutritional food, and fun to children who need it most.</a:t>
            </a:r>
          </a:p>
          <a:p>
            <a:r>
              <a:rPr lang="en-US" sz="3000" b="1" u="sng" dirty="0">
                <a:solidFill>
                  <a:srgbClr val="FF0000"/>
                </a:solidFill>
              </a:rPr>
              <a:t>You are expected to build a model program</a:t>
            </a:r>
            <a:r>
              <a:rPr lang="en-US" sz="3000" dirty="0"/>
              <a:t> of afterschool that will be shared via your data, committee calls, site visits, presentations, web sites and within your community.</a:t>
            </a:r>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9622047" y="379085"/>
            <a:ext cx="2390358" cy="1590675"/>
          </a:xfrm>
          <a:prstGeom prst="rect">
            <a:avLst/>
          </a:prstGeom>
          <a:noFill/>
          <a:ln w="9525">
            <a:noFill/>
            <a:miter lim="800000"/>
            <a:headEnd/>
            <a:tailEnd/>
          </a:ln>
        </p:spPr>
      </p:pic>
    </p:spTree>
    <p:extLst>
      <p:ext uri="{BB962C8B-B14F-4D97-AF65-F5344CB8AC3E}">
        <p14:creationId xmlns:p14="http://schemas.microsoft.com/office/powerpoint/2010/main" val="410142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The 21</a:t>
            </a:r>
            <a:r>
              <a:rPr lang="en-US" baseline="30000" dirty="0">
                <a:solidFill>
                  <a:srgbClr val="FFFF00"/>
                </a:solidFill>
              </a:rPr>
              <a:t>st</a:t>
            </a:r>
            <a:r>
              <a:rPr lang="en-US" dirty="0">
                <a:solidFill>
                  <a:srgbClr val="FFFF00"/>
                </a:solidFill>
              </a:rPr>
              <a:t> Century Community Learning Centers grant is a federal title program (Title IV B)</a:t>
            </a:r>
          </a:p>
        </p:txBody>
      </p:sp>
      <p:sp>
        <p:nvSpPr>
          <p:cNvPr id="3" name="Content Placeholder 2"/>
          <p:cNvSpPr>
            <a:spLocks noGrp="1"/>
          </p:cNvSpPr>
          <p:nvPr>
            <p:ph idx="1"/>
          </p:nvPr>
        </p:nvSpPr>
        <p:spPr>
          <a:xfrm>
            <a:off x="685802" y="2142067"/>
            <a:ext cx="8433146" cy="4258733"/>
          </a:xfrm>
        </p:spPr>
        <p:txBody>
          <a:bodyPr>
            <a:normAutofit lnSpcReduction="10000"/>
          </a:bodyPr>
          <a:lstStyle/>
          <a:p>
            <a:r>
              <a:rPr lang="en-US" sz="2400" dirty="0"/>
              <a:t>ALL Federal Title programs focus on children in poverty and children with achievement gaps.</a:t>
            </a:r>
          </a:p>
          <a:p>
            <a:r>
              <a:rPr lang="en-US" sz="2400" dirty="0"/>
              <a:t>This program requires a grant competition to distribute funding around the state.</a:t>
            </a:r>
          </a:p>
          <a:p>
            <a:r>
              <a:rPr lang="en-US" sz="2400" dirty="0"/>
              <a:t>The program requires data reporting in an online system (Annual Performance Report or APR) twice annually starting in 2022 with new GPRA measures that focus on improvement over proficiency.</a:t>
            </a:r>
          </a:p>
          <a:p>
            <a:r>
              <a:rPr lang="en-US" sz="2400" dirty="0"/>
              <a:t>If you follow the guidance, this program will help you reach your at-risk kids, increase attendance, reduce referrals and improve student achievement.</a:t>
            </a:r>
          </a:p>
        </p:txBody>
      </p:sp>
      <p:pic>
        <p:nvPicPr>
          <p:cNvPr id="4" name="Picture 3"/>
          <p:cNvPicPr>
            <a:picLocks noChangeAspect="1" noChangeArrowheads="1"/>
          </p:cNvPicPr>
          <p:nvPr/>
        </p:nvPicPr>
        <p:blipFill>
          <a:blip r:embed="rId2" cstate="print"/>
          <a:srcRect/>
          <a:stretch>
            <a:fillRect/>
          </a:stretch>
        </p:blipFill>
        <p:spPr bwMode="auto">
          <a:xfrm>
            <a:off x="9815224" y="2065867"/>
            <a:ext cx="2106386" cy="1600200"/>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9813644" y="3737164"/>
            <a:ext cx="2107965" cy="2062387"/>
          </a:xfrm>
          <a:prstGeom prst="rect">
            <a:avLst/>
          </a:prstGeom>
        </p:spPr>
      </p:pic>
    </p:spTree>
    <p:extLst>
      <p:ext uri="{BB962C8B-B14F-4D97-AF65-F5344CB8AC3E}">
        <p14:creationId xmlns:p14="http://schemas.microsoft.com/office/powerpoint/2010/main" val="335942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1" y="2142067"/>
            <a:ext cx="10324577" cy="4233681"/>
          </a:xfrm>
          <a:solidFill>
            <a:schemeClr val="bg2"/>
          </a:solidFill>
        </p:spPr>
        <p:txBody>
          <a:bodyPr>
            <a:normAutofit/>
          </a:bodyPr>
          <a:lstStyle/>
          <a:p>
            <a:r>
              <a:rPr lang="en-US" sz="2800" dirty="0"/>
              <a:t>The purpose of this important program is to create </a:t>
            </a:r>
            <a:r>
              <a:rPr lang="en-US" sz="2800" i="1" dirty="0"/>
              <a:t>community learning centers</a:t>
            </a:r>
            <a:r>
              <a:rPr lang="en-US" sz="2800" dirty="0"/>
              <a:t> that </a:t>
            </a:r>
            <a:r>
              <a:rPr lang="en-US" sz="2800" b="1" dirty="0"/>
              <a:t>provide </a:t>
            </a:r>
            <a:r>
              <a:rPr lang="en-US" sz="2800" b="1" dirty="0">
                <a:solidFill>
                  <a:srgbClr val="FF0000"/>
                </a:solidFill>
              </a:rPr>
              <a:t>academic enrichment </a:t>
            </a:r>
            <a:r>
              <a:rPr lang="en-US" sz="2800" b="1" dirty="0"/>
              <a:t>opportunities for children</a:t>
            </a:r>
            <a:r>
              <a:rPr lang="en-US" sz="2800" dirty="0"/>
              <a:t>, </a:t>
            </a:r>
            <a:r>
              <a:rPr lang="en-US" sz="2800" u="sng" dirty="0"/>
              <a:t>particularly students who attend high-poverty and low-performing schools</a:t>
            </a:r>
            <a:r>
              <a:rPr lang="en-US" sz="2800" dirty="0"/>
              <a:t>, to meet State and local student standards in core academic subjects, to </a:t>
            </a:r>
            <a:r>
              <a:rPr lang="en-US" sz="2800" u="sng" dirty="0"/>
              <a:t>offer students a broad array of enrichment activities </a:t>
            </a:r>
            <a:r>
              <a:rPr lang="en-US" sz="2800" dirty="0"/>
              <a:t>that can </a:t>
            </a:r>
            <a:r>
              <a:rPr lang="en-US" sz="2800" b="1" dirty="0">
                <a:solidFill>
                  <a:srgbClr val="FF0000"/>
                </a:solidFill>
              </a:rPr>
              <a:t>complement their regular academic programs</a:t>
            </a:r>
            <a:r>
              <a:rPr lang="en-US" sz="2800" dirty="0"/>
              <a:t>, and to </a:t>
            </a:r>
            <a:r>
              <a:rPr lang="en-US" sz="2800" b="1" u="sng" dirty="0"/>
              <a:t>offer literacy </a:t>
            </a:r>
            <a:r>
              <a:rPr lang="en-US" sz="2800" dirty="0"/>
              <a:t>and other educational services to the families of participating children.  (USDOE guidance)</a:t>
            </a:r>
          </a:p>
          <a:p>
            <a:endParaRPr lang="en-US" sz="2800" dirty="0"/>
          </a:p>
        </p:txBody>
      </p:sp>
      <p:pic>
        <p:nvPicPr>
          <p:cNvPr id="3" name="Picture 2"/>
          <p:cNvPicPr>
            <a:picLocks noChangeAspect="1"/>
          </p:cNvPicPr>
          <p:nvPr/>
        </p:nvPicPr>
        <p:blipFill>
          <a:blip r:embed="rId2"/>
          <a:stretch>
            <a:fillRect/>
          </a:stretch>
        </p:blipFill>
        <p:spPr>
          <a:xfrm>
            <a:off x="685800" y="413685"/>
            <a:ext cx="10324577" cy="1484158"/>
          </a:xfrm>
          <a:prstGeom prst="rect">
            <a:avLst/>
          </a:prstGeom>
        </p:spPr>
      </p:pic>
    </p:spTree>
    <p:extLst>
      <p:ext uri="{BB962C8B-B14F-4D97-AF65-F5344CB8AC3E}">
        <p14:creationId xmlns:p14="http://schemas.microsoft.com/office/powerpoint/2010/main" val="3893363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2496" y="2233975"/>
            <a:ext cx="6108192" cy="4273296"/>
          </a:xfrm>
          <a:prstGeom prst="rect">
            <a:avLst/>
          </a:prstGeom>
        </p:spPr>
      </p:pic>
      <p:sp>
        <p:nvSpPr>
          <p:cNvPr id="5" name="TextBox 4"/>
          <p:cNvSpPr txBox="1"/>
          <p:nvPr/>
        </p:nvSpPr>
        <p:spPr>
          <a:xfrm>
            <a:off x="102818" y="350729"/>
            <a:ext cx="11847012" cy="1200329"/>
          </a:xfrm>
          <a:prstGeom prst="rect">
            <a:avLst/>
          </a:prstGeom>
          <a:noFill/>
        </p:spPr>
        <p:txBody>
          <a:bodyPr wrap="square" rtlCol="0">
            <a:spAutoFit/>
          </a:bodyPr>
          <a:lstStyle/>
          <a:p>
            <a:r>
              <a:rPr lang="en-US" sz="3600" dirty="0"/>
              <a:t>Popular enrichment activities include:  Crafts, Cooking, Chess,  STEM, Outdoor Activities, and Community Guests.</a:t>
            </a:r>
          </a:p>
        </p:txBody>
      </p:sp>
    </p:spTree>
    <p:extLst>
      <p:ext uri="{BB962C8B-B14F-4D97-AF65-F5344CB8AC3E}">
        <p14:creationId xmlns:p14="http://schemas.microsoft.com/office/powerpoint/2010/main" val="1110797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042" y="0"/>
            <a:ext cx="10653459" cy="6858000"/>
          </a:xfrm>
          <a:prstGeom prst="rect">
            <a:avLst/>
          </a:prstGeom>
        </p:spPr>
      </p:pic>
    </p:spTree>
    <p:extLst>
      <p:ext uri="{BB962C8B-B14F-4D97-AF65-F5344CB8AC3E}">
        <p14:creationId xmlns:p14="http://schemas.microsoft.com/office/powerpoint/2010/main" val="3350451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21" y="149007"/>
            <a:ext cx="9219853" cy="6589995"/>
          </a:xfrm>
          <a:prstGeom prst="rect">
            <a:avLst/>
          </a:prstGeom>
        </p:spPr>
      </p:pic>
      <p:sp>
        <p:nvSpPr>
          <p:cNvPr id="3" name="TextBox 2"/>
          <p:cNvSpPr txBox="1"/>
          <p:nvPr/>
        </p:nvSpPr>
        <p:spPr>
          <a:xfrm>
            <a:off x="9308774" y="524386"/>
            <a:ext cx="2691160" cy="5262979"/>
          </a:xfrm>
          <a:prstGeom prst="rect">
            <a:avLst/>
          </a:prstGeom>
          <a:noFill/>
        </p:spPr>
        <p:txBody>
          <a:bodyPr wrap="square" rtlCol="0">
            <a:spAutoFit/>
          </a:bodyPr>
          <a:lstStyle/>
          <a:p>
            <a:r>
              <a:rPr lang="en-US" sz="2400" dirty="0"/>
              <a:t>FACT:</a:t>
            </a:r>
          </a:p>
          <a:p>
            <a:endParaRPr lang="en-US" sz="2400" dirty="0"/>
          </a:p>
          <a:p>
            <a:r>
              <a:rPr lang="en-US" sz="2400" dirty="0"/>
              <a:t>Council Bluffs police reported a 50% reduction in youth crime due to the afterschool program! Sioux City police report similar declines.</a:t>
            </a:r>
          </a:p>
          <a:p>
            <a:endParaRPr lang="en-US" sz="2400" dirty="0"/>
          </a:p>
          <a:p>
            <a:r>
              <a:rPr lang="en-US" sz="2400" dirty="0"/>
              <a:t>We are changing lives with these programs!  </a:t>
            </a:r>
          </a:p>
        </p:txBody>
      </p:sp>
    </p:spTree>
    <p:extLst>
      <p:ext uri="{BB962C8B-B14F-4D97-AF65-F5344CB8AC3E}">
        <p14:creationId xmlns:p14="http://schemas.microsoft.com/office/powerpoint/2010/main" val="167808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2CDE8-2E32-44A7-BE8A-082CC0F3E4DF}"/>
              </a:ext>
            </a:extLst>
          </p:cNvPr>
          <p:cNvPicPr>
            <a:picLocks noChangeAspect="1"/>
          </p:cNvPicPr>
          <p:nvPr/>
        </p:nvPicPr>
        <p:blipFill>
          <a:blip r:embed="rId2"/>
          <a:stretch>
            <a:fillRect/>
          </a:stretch>
        </p:blipFill>
        <p:spPr>
          <a:xfrm>
            <a:off x="1682495" y="620344"/>
            <a:ext cx="8497825" cy="5825280"/>
          </a:xfrm>
          <a:prstGeom prst="rect">
            <a:avLst/>
          </a:prstGeom>
        </p:spPr>
      </p:pic>
      <p:sp>
        <p:nvSpPr>
          <p:cNvPr id="3" name="TextBox 2">
            <a:extLst>
              <a:ext uri="{FF2B5EF4-FFF2-40B4-BE49-F238E27FC236}">
                <a16:creationId xmlns:a16="http://schemas.microsoft.com/office/drawing/2014/main" id="{4FF4765E-64EC-4664-8E10-34C959503AEA}"/>
              </a:ext>
            </a:extLst>
          </p:cNvPr>
          <p:cNvSpPr txBox="1"/>
          <p:nvPr/>
        </p:nvSpPr>
        <p:spPr>
          <a:xfrm>
            <a:off x="322728" y="251012"/>
            <a:ext cx="10883153" cy="369332"/>
          </a:xfrm>
          <a:prstGeom prst="rect">
            <a:avLst/>
          </a:prstGeom>
          <a:noFill/>
        </p:spPr>
        <p:txBody>
          <a:bodyPr wrap="square" rtlCol="0">
            <a:spAutoFit/>
          </a:bodyPr>
          <a:lstStyle/>
          <a:p>
            <a:r>
              <a:rPr lang="en-US" dirty="0"/>
              <a:t>TIP:  Harry Wong has great tips on managing your classroom.  Below is the implementation guide.</a:t>
            </a:r>
          </a:p>
        </p:txBody>
      </p:sp>
      <p:sp>
        <p:nvSpPr>
          <p:cNvPr id="4" name="TextBox 3">
            <a:extLst>
              <a:ext uri="{FF2B5EF4-FFF2-40B4-BE49-F238E27FC236}">
                <a16:creationId xmlns:a16="http://schemas.microsoft.com/office/drawing/2014/main" id="{FC5BF415-2301-4E91-8C35-7DB34D9687BD}"/>
              </a:ext>
            </a:extLst>
          </p:cNvPr>
          <p:cNvSpPr txBox="1"/>
          <p:nvPr/>
        </p:nvSpPr>
        <p:spPr>
          <a:xfrm>
            <a:off x="0" y="6445624"/>
            <a:ext cx="12066493" cy="338554"/>
          </a:xfrm>
          <a:prstGeom prst="rect">
            <a:avLst/>
          </a:prstGeom>
          <a:noFill/>
        </p:spPr>
        <p:txBody>
          <a:bodyPr wrap="square" rtlCol="0">
            <a:spAutoFit/>
          </a:bodyPr>
          <a:lstStyle/>
          <a:p>
            <a:r>
              <a:rPr lang="en-US" sz="1600" dirty="0">
                <a:hlinkClick r:id="rId3"/>
              </a:rPr>
              <a:t>https://www.effectiveteaching.com/userfiles/uploads/Guides/Implementation_Guide_for_THE_First_Days_of_School_5th_Edition.pdf</a:t>
            </a:r>
            <a:r>
              <a:rPr lang="en-US" sz="1600" dirty="0"/>
              <a:t> </a:t>
            </a:r>
          </a:p>
        </p:txBody>
      </p:sp>
    </p:spTree>
    <p:extLst>
      <p:ext uri="{BB962C8B-B14F-4D97-AF65-F5344CB8AC3E}">
        <p14:creationId xmlns:p14="http://schemas.microsoft.com/office/powerpoint/2010/main" val="1482035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67" y="0"/>
            <a:ext cx="10131425" cy="1456267"/>
          </a:xfrm>
        </p:spPr>
        <p:txBody>
          <a:bodyPr/>
          <a:lstStyle/>
          <a:p>
            <a:r>
              <a:rPr lang="en-US" u="sng" dirty="0">
                <a:solidFill>
                  <a:srgbClr val="FFFF00"/>
                </a:solidFill>
              </a:rPr>
              <a:t>Contract Obligations</a:t>
            </a:r>
            <a:r>
              <a:rPr lang="en-US" dirty="0">
                <a:solidFill>
                  <a:srgbClr val="FFFF00"/>
                </a:solidFill>
              </a:rPr>
              <a:t>:</a:t>
            </a:r>
          </a:p>
        </p:txBody>
      </p:sp>
      <p:sp>
        <p:nvSpPr>
          <p:cNvPr id="5" name="TextBox 4"/>
          <p:cNvSpPr txBox="1"/>
          <p:nvPr/>
        </p:nvSpPr>
        <p:spPr>
          <a:xfrm>
            <a:off x="313151" y="5824602"/>
            <a:ext cx="11110586" cy="461665"/>
          </a:xfrm>
          <a:prstGeom prst="rect">
            <a:avLst/>
          </a:prstGeom>
          <a:noFill/>
        </p:spPr>
        <p:txBody>
          <a:bodyPr wrap="square" rtlCol="0">
            <a:spAutoFit/>
          </a:bodyPr>
          <a:lstStyle/>
          <a:p>
            <a:r>
              <a:rPr lang="en-US" sz="2400" dirty="0"/>
              <a:t>This is on EVERY grant agreement for this program.   </a:t>
            </a:r>
          </a:p>
        </p:txBody>
      </p:sp>
      <p:pic>
        <p:nvPicPr>
          <p:cNvPr id="9" name="Picture 8">
            <a:extLst>
              <a:ext uri="{FF2B5EF4-FFF2-40B4-BE49-F238E27FC236}">
                <a16:creationId xmlns:a16="http://schemas.microsoft.com/office/drawing/2014/main" id="{599F004D-998A-B407-CF8F-85C52FF12C33}"/>
              </a:ext>
            </a:extLst>
          </p:cNvPr>
          <p:cNvPicPr>
            <a:picLocks noChangeAspect="1"/>
          </p:cNvPicPr>
          <p:nvPr/>
        </p:nvPicPr>
        <p:blipFill>
          <a:blip r:embed="rId2"/>
          <a:stretch>
            <a:fillRect/>
          </a:stretch>
        </p:blipFill>
        <p:spPr>
          <a:xfrm>
            <a:off x="191450" y="1456267"/>
            <a:ext cx="11809100" cy="3536415"/>
          </a:xfrm>
          <a:prstGeom prst="rect">
            <a:avLst/>
          </a:prstGeom>
        </p:spPr>
      </p:pic>
      <p:pic>
        <p:nvPicPr>
          <p:cNvPr id="4" name="Picture 3">
            <a:extLst>
              <a:ext uri="{FF2B5EF4-FFF2-40B4-BE49-F238E27FC236}">
                <a16:creationId xmlns:a16="http://schemas.microsoft.com/office/drawing/2014/main" id="{88B92FAB-EBC3-4C4C-8A67-BB34D82E26BB}"/>
              </a:ext>
            </a:extLst>
          </p:cNvPr>
          <p:cNvPicPr>
            <a:picLocks noChangeAspect="1"/>
          </p:cNvPicPr>
          <p:nvPr/>
        </p:nvPicPr>
        <p:blipFill>
          <a:blip r:embed="rId3"/>
          <a:stretch>
            <a:fillRect/>
          </a:stretch>
        </p:blipFill>
        <p:spPr>
          <a:xfrm>
            <a:off x="313151" y="1653218"/>
            <a:ext cx="11372850" cy="1982348"/>
          </a:xfrm>
          <a:prstGeom prst="rect">
            <a:avLst/>
          </a:prstGeom>
        </p:spPr>
      </p:pic>
    </p:spTree>
    <p:extLst>
      <p:ext uri="{BB962C8B-B14F-4D97-AF65-F5344CB8AC3E}">
        <p14:creationId xmlns:p14="http://schemas.microsoft.com/office/powerpoint/2010/main" val="2475856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14BF-5FDF-98C4-CE5A-F27ADBDF673B}"/>
              </a:ext>
            </a:extLst>
          </p:cNvPr>
          <p:cNvSpPr>
            <a:spLocks noGrp="1"/>
          </p:cNvSpPr>
          <p:nvPr>
            <p:ph type="title"/>
          </p:nvPr>
        </p:nvSpPr>
        <p:spPr/>
        <p:txBody>
          <a:bodyPr/>
          <a:lstStyle/>
          <a:p>
            <a:r>
              <a:rPr lang="en-US" dirty="0"/>
              <a:t>Attendance is reported quarterly on the claim spreadsheet</a:t>
            </a:r>
          </a:p>
        </p:txBody>
      </p:sp>
      <p:sp>
        <p:nvSpPr>
          <p:cNvPr id="3" name="Content Placeholder 2">
            <a:extLst>
              <a:ext uri="{FF2B5EF4-FFF2-40B4-BE49-F238E27FC236}">
                <a16:creationId xmlns:a16="http://schemas.microsoft.com/office/drawing/2014/main" id="{698BA265-4550-5787-DE9E-DEC11E81F32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8CA9B61-5D12-ED2E-F3DF-3B2D61FF45CA}"/>
              </a:ext>
            </a:extLst>
          </p:cNvPr>
          <p:cNvPicPr>
            <a:picLocks noChangeAspect="1"/>
          </p:cNvPicPr>
          <p:nvPr/>
        </p:nvPicPr>
        <p:blipFill>
          <a:blip r:embed="rId2"/>
          <a:stretch>
            <a:fillRect/>
          </a:stretch>
        </p:blipFill>
        <p:spPr>
          <a:xfrm>
            <a:off x="648436" y="2142067"/>
            <a:ext cx="10206153" cy="2650067"/>
          </a:xfrm>
          <a:prstGeom prst="rect">
            <a:avLst/>
          </a:prstGeom>
        </p:spPr>
      </p:pic>
    </p:spTree>
    <p:extLst>
      <p:ext uri="{BB962C8B-B14F-4D97-AF65-F5344CB8AC3E}">
        <p14:creationId xmlns:p14="http://schemas.microsoft.com/office/powerpoint/2010/main" val="28808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1276" y="133936"/>
            <a:ext cx="10226784" cy="2947817"/>
          </a:xfrm>
          <a:prstGeom prst="rect">
            <a:avLst/>
          </a:prstGeom>
        </p:spPr>
      </p:pic>
      <p:pic>
        <p:nvPicPr>
          <p:cNvPr id="5" name="Picture 4"/>
          <p:cNvPicPr>
            <a:picLocks noChangeAspect="1"/>
          </p:cNvPicPr>
          <p:nvPr/>
        </p:nvPicPr>
        <p:blipFill>
          <a:blip r:embed="rId3"/>
          <a:stretch>
            <a:fillRect/>
          </a:stretch>
        </p:blipFill>
        <p:spPr>
          <a:xfrm>
            <a:off x="871276" y="2983969"/>
            <a:ext cx="10226784" cy="3874031"/>
          </a:xfrm>
          <a:prstGeom prst="rect">
            <a:avLst/>
          </a:prstGeom>
        </p:spPr>
      </p:pic>
      <p:sp>
        <p:nvSpPr>
          <p:cNvPr id="6" name="TextBox 5"/>
          <p:cNvSpPr txBox="1"/>
          <p:nvPr/>
        </p:nvSpPr>
        <p:spPr>
          <a:xfrm>
            <a:off x="1653435" y="6325644"/>
            <a:ext cx="9670093" cy="369332"/>
          </a:xfrm>
          <a:prstGeom prst="rect">
            <a:avLst/>
          </a:prstGeom>
          <a:noFill/>
        </p:spPr>
        <p:txBody>
          <a:bodyPr wrap="square" rtlCol="0">
            <a:spAutoFit/>
          </a:bodyPr>
          <a:lstStyle/>
          <a:p>
            <a:r>
              <a:rPr lang="en-US" dirty="0">
                <a:solidFill>
                  <a:schemeClr val="bg2"/>
                </a:solidFill>
              </a:rPr>
              <a:t>We have code citations for all our required activities</a:t>
            </a:r>
          </a:p>
        </p:txBody>
      </p:sp>
    </p:spTree>
    <p:extLst>
      <p:ext uri="{BB962C8B-B14F-4D97-AF65-F5344CB8AC3E}">
        <p14:creationId xmlns:p14="http://schemas.microsoft.com/office/powerpoint/2010/main" val="226852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367" y="114572"/>
            <a:ext cx="10875722" cy="1456267"/>
          </a:xfrm>
        </p:spPr>
        <p:txBody>
          <a:bodyPr/>
          <a:lstStyle/>
          <a:p>
            <a:r>
              <a:rPr lang="en-US" b="1" dirty="0">
                <a:effectLst>
                  <a:outerShdw blurRad="38100" dist="38100" dir="2700000" algn="tl">
                    <a:srgbClr val="000000">
                      <a:alpha val="43137"/>
                    </a:srgbClr>
                  </a:outerShdw>
                </a:effectLst>
              </a:rPr>
              <a:t>Introductions</a:t>
            </a:r>
            <a:r>
              <a:rPr lang="en-US" dirty="0"/>
              <a:t>- </a:t>
            </a:r>
            <a:r>
              <a:rPr lang="en-US" sz="3200" dirty="0"/>
              <a:t>how will your program help kids?</a:t>
            </a:r>
          </a:p>
        </p:txBody>
      </p:sp>
      <p:pic>
        <p:nvPicPr>
          <p:cNvPr id="4" name="Content Placeholder 3"/>
          <p:cNvPicPr>
            <a:picLocks noGrp="1" noChangeAspect="1"/>
          </p:cNvPicPr>
          <p:nvPr>
            <p:ph idx="1"/>
          </p:nvPr>
        </p:nvPicPr>
        <p:blipFill>
          <a:blip r:embed="rId2"/>
          <a:stretch>
            <a:fillRect/>
          </a:stretch>
        </p:blipFill>
        <p:spPr>
          <a:xfrm>
            <a:off x="870059" y="1327835"/>
            <a:ext cx="10131425" cy="4720452"/>
          </a:xfrm>
          <a:prstGeom prst="rect">
            <a:avLst/>
          </a:prstGeom>
        </p:spPr>
      </p:pic>
      <p:sp>
        <p:nvSpPr>
          <p:cNvPr id="3" name="TextBox 2"/>
          <p:cNvSpPr txBox="1"/>
          <p:nvPr/>
        </p:nvSpPr>
        <p:spPr>
          <a:xfrm>
            <a:off x="1085088" y="6134100"/>
            <a:ext cx="11761469" cy="400110"/>
          </a:xfrm>
          <a:prstGeom prst="rect">
            <a:avLst/>
          </a:prstGeom>
          <a:noFill/>
        </p:spPr>
        <p:txBody>
          <a:bodyPr wrap="square" rtlCol="0">
            <a:spAutoFit/>
          </a:bodyPr>
          <a:lstStyle/>
          <a:p>
            <a:r>
              <a:rPr lang="en-US" sz="2000" dirty="0">
                <a:solidFill>
                  <a:srgbClr val="FFFF00"/>
                </a:solidFill>
              </a:rPr>
              <a:t>PLEASE SEND VIC AN EMAIL WITH YOUR CELL PHONE NUMBER – </a:t>
            </a:r>
            <a:r>
              <a:rPr lang="en-US" sz="2000" dirty="0">
                <a:solidFill>
                  <a:srgbClr val="FFFF00"/>
                </a:solidFill>
                <a:hlinkClick r:id="rId3"/>
              </a:rPr>
              <a:t>VIC.JARAS@IOWA.GOV</a:t>
            </a:r>
            <a:r>
              <a:rPr lang="en-US" sz="2000" dirty="0">
                <a:solidFill>
                  <a:srgbClr val="FFFF00"/>
                </a:solidFill>
              </a:rPr>
              <a:t> </a:t>
            </a:r>
          </a:p>
        </p:txBody>
      </p:sp>
    </p:spTree>
    <p:extLst>
      <p:ext uri="{BB962C8B-B14F-4D97-AF65-F5344CB8AC3E}">
        <p14:creationId xmlns:p14="http://schemas.microsoft.com/office/powerpoint/2010/main" val="4214152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314" y="141277"/>
            <a:ext cx="10760642" cy="6716723"/>
          </a:xfrm>
          <a:prstGeom prst="rect">
            <a:avLst/>
          </a:prstGeom>
        </p:spPr>
      </p:pic>
    </p:spTree>
    <p:extLst>
      <p:ext uri="{BB962C8B-B14F-4D97-AF65-F5344CB8AC3E}">
        <p14:creationId xmlns:p14="http://schemas.microsoft.com/office/powerpoint/2010/main" val="3712057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557" y="112537"/>
            <a:ext cx="11282493" cy="2213312"/>
          </a:xfrm>
          <a:prstGeom prst="rect">
            <a:avLst/>
          </a:prstGeom>
        </p:spPr>
      </p:pic>
      <p:pic>
        <p:nvPicPr>
          <p:cNvPr id="3" name="Picture 2"/>
          <p:cNvPicPr>
            <a:picLocks noChangeAspect="1"/>
          </p:cNvPicPr>
          <p:nvPr/>
        </p:nvPicPr>
        <p:blipFill>
          <a:blip r:embed="rId3"/>
          <a:stretch>
            <a:fillRect/>
          </a:stretch>
        </p:blipFill>
        <p:spPr>
          <a:xfrm>
            <a:off x="253978" y="2426058"/>
            <a:ext cx="11282493" cy="4372248"/>
          </a:xfrm>
          <a:prstGeom prst="rect">
            <a:avLst/>
          </a:prstGeom>
        </p:spPr>
      </p:pic>
    </p:spTree>
    <p:extLst>
      <p:ext uri="{BB962C8B-B14F-4D97-AF65-F5344CB8AC3E}">
        <p14:creationId xmlns:p14="http://schemas.microsoft.com/office/powerpoint/2010/main" val="3235285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D4A7-4DFF-80EF-DAC3-AC206DAC7C27}"/>
              </a:ext>
            </a:extLst>
          </p:cNvPr>
          <p:cNvSpPr>
            <a:spLocks noGrp="1"/>
          </p:cNvSpPr>
          <p:nvPr>
            <p:ph type="title"/>
          </p:nvPr>
        </p:nvSpPr>
        <p:spPr/>
        <p:txBody>
          <a:bodyPr/>
          <a:lstStyle/>
          <a:p>
            <a:r>
              <a:rPr lang="en-US" dirty="0"/>
              <a:t>New Claim Spreadsheet</a:t>
            </a:r>
          </a:p>
        </p:txBody>
      </p:sp>
      <p:pic>
        <p:nvPicPr>
          <p:cNvPr id="5" name="Content Placeholder 4">
            <a:extLst>
              <a:ext uri="{FF2B5EF4-FFF2-40B4-BE49-F238E27FC236}">
                <a16:creationId xmlns:a16="http://schemas.microsoft.com/office/drawing/2014/main" id="{893C415C-E5D2-B021-962F-E6628A268835}"/>
              </a:ext>
            </a:extLst>
          </p:cNvPr>
          <p:cNvPicPr>
            <a:picLocks noGrp="1" noChangeAspect="1"/>
          </p:cNvPicPr>
          <p:nvPr>
            <p:ph idx="1"/>
          </p:nvPr>
        </p:nvPicPr>
        <p:blipFill>
          <a:blip r:embed="rId2"/>
          <a:stretch>
            <a:fillRect/>
          </a:stretch>
        </p:blipFill>
        <p:spPr>
          <a:xfrm>
            <a:off x="685800" y="2976079"/>
            <a:ext cx="10131425" cy="1980579"/>
          </a:xfrm>
        </p:spPr>
      </p:pic>
      <p:sp>
        <p:nvSpPr>
          <p:cNvPr id="6" name="TextBox 5">
            <a:extLst>
              <a:ext uri="{FF2B5EF4-FFF2-40B4-BE49-F238E27FC236}">
                <a16:creationId xmlns:a16="http://schemas.microsoft.com/office/drawing/2014/main" id="{423DA663-EC8B-CFA6-2D64-D0801707CFBF}"/>
              </a:ext>
            </a:extLst>
          </p:cNvPr>
          <p:cNvSpPr txBox="1"/>
          <p:nvPr/>
        </p:nvSpPr>
        <p:spPr>
          <a:xfrm>
            <a:off x="685800" y="1966975"/>
            <a:ext cx="9814690" cy="646331"/>
          </a:xfrm>
          <a:prstGeom prst="rect">
            <a:avLst/>
          </a:prstGeom>
          <a:noFill/>
        </p:spPr>
        <p:txBody>
          <a:bodyPr wrap="square" rtlCol="0">
            <a:spAutoFit/>
          </a:bodyPr>
          <a:lstStyle/>
          <a:p>
            <a:r>
              <a:rPr lang="en-US" dirty="0"/>
              <a:t>Make sure you are using the new claim spreadsheet –sent with your grant agreement.  NEW- Added a section where you can provide additional explanation if needed.  </a:t>
            </a:r>
          </a:p>
        </p:txBody>
      </p:sp>
      <p:sp>
        <p:nvSpPr>
          <p:cNvPr id="7" name="TextBox 6">
            <a:extLst>
              <a:ext uri="{FF2B5EF4-FFF2-40B4-BE49-F238E27FC236}">
                <a16:creationId xmlns:a16="http://schemas.microsoft.com/office/drawing/2014/main" id="{07D15A8E-A30D-49AD-8F92-DF64A9362F2B}"/>
              </a:ext>
            </a:extLst>
          </p:cNvPr>
          <p:cNvSpPr txBox="1"/>
          <p:nvPr/>
        </p:nvSpPr>
        <p:spPr>
          <a:xfrm>
            <a:off x="561860" y="5288096"/>
            <a:ext cx="10344839" cy="1200329"/>
          </a:xfrm>
          <a:prstGeom prst="rect">
            <a:avLst/>
          </a:prstGeom>
          <a:noFill/>
        </p:spPr>
        <p:txBody>
          <a:bodyPr wrap="square" rtlCol="0">
            <a:spAutoFit/>
          </a:bodyPr>
          <a:lstStyle/>
          <a:p>
            <a:r>
              <a:rPr lang="en-US" dirty="0"/>
              <a:t>NOTE: One of the common issues with claims is the CASA claim amount MUST match the claim amount on your spreadsheet. It cannot be approved until the amounts match.</a:t>
            </a:r>
          </a:p>
          <a:p>
            <a:endParaRPr lang="en-US" dirty="0"/>
          </a:p>
          <a:p>
            <a:r>
              <a:rPr lang="en-US" dirty="0"/>
              <a:t>Include a Year to Date General Ledger with your Claim Spreadsheet  for each quarterly claim.</a:t>
            </a:r>
          </a:p>
        </p:txBody>
      </p:sp>
    </p:spTree>
    <p:extLst>
      <p:ext uri="{BB962C8B-B14F-4D97-AF65-F5344CB8AC3E}">
        <p14:creationId xmlns:p14="http://schemas.microsoft.com/office/powerpoint/2010/main" val="350507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484158"/>
          </a:xfrm>
          <a:prstGeom prst="rect">
            <a:avLst/>
          </a:prstGeom>
        </p:spPr>
      </p:pic>
      <p:sp>
        <p:nvSpPr>
          <p:cNvPr id="10" name="Text Placeholder 9">
            <a:extLst>
              <a:ext uri="{FF2B5EF4-FFF2-40B4-BE49-F238E27FC236}">
                <a16:creationId xmlns:a16="http://schemas.microsoft.com/office/drawing/2014/main" id="{854A7ADC-FE2D-4674-8E2A-B44185335CF3}"/>
              </a:ext>
            </a:extLst>
          </p:cNvPr>
          <p:cNvSpPr>
            <a:spLocks noGrp="1"/>
          </p:cNvSpPr>
          <p:nvPr>
            <p:ph type="body" idx="1"/>
          </p:nvPr>
        </p:nvSpPr>
        <p:spPr>
          <a:xfrm>
            <a:off x="1038224" y="2263140"/>
            <a:ext cx="10768965" cy="3840480"/>
          </a:xfrm>
        </p:spPr>
        <p:txBody>
          <a:bodyPr>
            <a:normAutofit fontScale="55000" lnSpcReduction="20000"/>
          </a:bodyPr>
          <a:lstStyle/>
          <a:p>
            <a:pPr marL="342900" indent="-342900">
              <a:buFont typeface="Arial" panose="020B0604020202020204" pitchFamily="34" charset="0"/>
              <a:buChar char="•"/>
            </a:pPr>
            <a:r>
              <a:rPr lang="en-US" sz="4000" dirty="0"/>
              <a:t>PLAN THE PROGRAM, HIRE STAFF, BUY SUPPLIES</a:t>
            </a:r>
          </a:p>
          <a:p>
            <a:pPr marL="342900" indent="-342900">
              <a:buFont typeface="Arial" panose="020B0604020202020204" pitchFamily="34" charset="0"/>
              <a:buChar char="•"/>
            </a:pPr>
            <a:r>
              <a:rPr lang="en-US" sz="4000" dirty="0"/>
              <a:t>ENROLL STUDENTS</a:t>
            </a:r>
          </a:p>
          <a:p>
            <a:pPr marL="342900" indent="-342900">
              <a:buFont typeface="Arial" panose="020B0604020202020204" pitchFamily="34" charset="0"/>
              <a:buChar char="•"/>
            </a:pPr>
            <a:r>
              <a:rPr lang="en-US" sz="4000" dirty="0"/>
              <a:t>TAKE ATTENDANCE EVERY DAY</a:t>
            </a:r>
          </a:p>
          <a:p>
            <a:pPr marL="342900" indent="-342900">
              <a:buFont typeface="Arial" panose="020B0604020202020204" pitchFamily="34" charset="0"/>
              <a:buChar char="•"/>
            </a:pPr>
            <a:r>
              <a:rPr lang="en-US" sz="4000" dirty="0"/>
              <a:t>COMMUNICATE ACTIVITIES TO PARENTS</a:t>
            </a:r>
          </a:p>
          <a:p>
            <a:pPr marL="342900" indent="-342900">
              <a:buFont typeface="Arial" panose="020B0604020202020204" pitchFamily="34" charset="0"/>
              <a:buChar char="•"/>
            </a:pPr>
            <a:r>
              <a:rPr lang="en-US" sz="4000" dirty="0"/>
              <a:t>WORK WITH SCHOOL PRINCIPAL AND STAFF TO SUPPORT THE NEEDS OF CHILDREN</a:t>
            </a:r>
          </a:p>
          <a:p>
            <a:pPr marL="342900" indent="-342900">
              <a:buFont typeface="Arial" panose="020B0604020202020204" pitchFamily="34" charset="0"/>
              <a:buChar char="•"/>
            </a:pPr>
            <a:r>
              <a:rPr lang="en-US" sz="4000" dirty="0"/>
              <a:t>HOLD A FAMILY ENGAGEMENT MEETING (MINIMUM OF ONE PER QUARTER)</a:t>
            </a:r>
          </a:p>
          <a:p>
            <a:pPr marL="342900" indent="-342900">
              <a:buFont typeface="Arial" panose="020B0604020202020204" pitchFamily="34" charset="0"/>
              <a:buChar char="•"/>
            </a:pPr>
            <a:r>
              <a:rPr lang="en-US" sz="4000" dirty="0"/>
              <a:t>ENROLL IN A BEST PRACTICE COMMITTEE</a:t>
            </a:r>
          </a:p>
          <a:p>
            <a:pPr marL="342900" indent="-342900">
              <a:buFont typeface="Arial" panose="020B0604020202020204" pitchFamily="34" charset="0"/>
              <a:buChar char="•"/>
            </a:pPr>
            <a:r>
              <a:rPr lang="en-US" sz="4000" dirty="0"/>
              <a:t>ATTEND PROFESSIONAL DEVELOPMENT EVENTS, WEBINARS AND TRAININGS</a:t>
            </a:r>
          </a:p>
          <a:p>
            <a:pPr marL="342900" indent="-342900">
              <a:buFont typeface="Arial" panose="020B0604020202020204" pitchFamily="34" charset="0"/>
              <a:buChar char="•"/>
            </a:pPr>
            <a:r>
              <a:rPr lang="en-US" sz="4000" dirty="0"/>
              <a:t>SUBMIT CLAIMS ON TIME AND WITH DOCUMENTATION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11" name="TextBox 10">
            <a:extLst>
              <a:ext uri="{FF2B5EF4-FFF2-40B4-BE49-F238E27FC236}">
                <a16:creationId xmlns:a16="http://schemas.microsoft.com/office/drawing/2014/main" id="{1B5CC7F7-5829-4046-8C59-756D38AB048C}"/>
              </a:ext>
            </a:extLst>
          </p:cNvPr>
          <p:cNvSpPr txBox="1"/>
          <p:nvPr/>
        </p:nvSpPr>
        <p:spPr>
          <a:xfrm>
            <a:off x="834389" y="5806440"/>
            <a:ext cx="10768965"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TIP:  YOU WILL RECEIVE EMAILS ABOUT THE APR  DATA REPORTING BUT </a:t>
            </a:r>
            <a:r>
              <a:rPr lang="en-US" b="1" dirty="0">
                <a:solidFill>
                  <a:srgbClr val="FF0000"/>
                </a:solidFill>
                <a:effectLst>
                  <a:outerShdw blurRad="38100" dist="38100" dir="2700000" algn="tl">
                    <a:srgbClr val="000000">
                      <a:alpha val="43137"/>
                    </a:srgbClr>
                  </a:outerShdw>
                </a:effectLst>
              </a:rPr>
              <a:t>YOU WILL NOT DO THIS </a:t>
            </a:r>
            <a:r>
              <a:rPr lang="en-US" b="1" dirty="0">
                <a:effectLst>
                  <a:outerShdw blurRad="38100" dist="38100" dir="2700000" algn="tl">
                    <a:srgbClr val="000000">
                      <a:alpha val="43137"/>
                    </a:srgbClr>
                  </a:outerShdw>
                </a:effectLst>
              </a:rPr>
              <a:t>YOUR FIRST YEAR BECAUSE WE REPORT EVALUATION DATA ONE YEAR BEHIND.</a:t>
            </a:r>
          </a:p>
        </p:txBody>
      </p:sp>
    </p:spTree>
    <p:extLst>
      <p:ext uri="{BB962C8B-B14F-4D97-AF65-F5344CB8AC3E}">
        <p14:creationId xmlns:p14="http://schemas.microsoft.com/office/powerpoint/2010/main" val="500349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484158"/>
          </a:xfrm>
          <a:prstGeom prst="rect">
            <a:avLst/>
          </a:prstGeom>
        </p:spPr>
      </p:pic>
      <p:sp>
        <p:nvSpPr>
          <p:cNvPr id="10" name="Text Placeholder 9">
            <a:extLst>
              <a:ext uri="{FF2B5EF4-FFF2-40B4-BE49-F238E27FC236}">
                <a16:creationId xmlns:a16="http://schemas.microsoft.com/office/drawing/2014/main" id="{854A7ADC-FE2D-4674-8E2A-B44185335CF3}"/>
              </a:ext>
            </a:extLst>
          </p:cNvPr>
          <p:cNvSpPr>
            <a:spLocks noGrp="1"/>
          </p:cNvSpPr>
          <p:nvPr>
            <p:ph type="body" idx="1"/>
          </p:nvPr>
        </p:nvSpPr>
        <p:spPr>
          <a:xfrm>
            <a:off x="330012" y="1661160"/>
            <a:ext cx="10768965" cy="5196840"/>
          </a:xfrm>
        </p:spPr>
        <p:txBody>
          <a:bodyPr>
            <a:normAutofit fontScale="77500" lnSpcReduction="20000"/>
          </a:bodyPr>
          <a:lstStyle/>
          <a:p>
            <a:r>
              <a:rPr lang="en-US" sz="4000" b="1" u="sng" dirty="0"/>
              <a:t>ATTENDANCE REQUIREMENTS:</a:t>
            </a:r>
          </a:p>
          <a:p>
            <a:pPr marL="342900" indent="-342900">
              <a:buFont typeface="Arial" panose="020B0604020202020204" pitchFamily="34" charset="0"/>
              <a:buChar char="•"/>
            </a:pPr>
            <a:r>
              <a:rPr lang="en-US" sz="4000" dirty="0">
                <a:solidFill>
                  <a:srgbClr val="FF0000"/>
                </a:solidFill>
              </a:rPr>
              <a:t> Report your attendance quarterly on the claim spreadsheet that is uploaded in CASA (our payment system).</a:t>
            </a:r>
          </a:p>
          <a:p>
            <a:pPr marL="342900" indent="-342900">
              <a:buFont typeface="Arial" panose="020B0604020202020204" pitchFamily="34" charset="0"/>
              <a:buChar char="•"/>
            </a:pPr>
            <a:r>
              <a:rPr lang="en-US" sz="4000" dirty="0"/>
              <a:t>You set the attendance in your application (By the end of year one, you should reach 70%)</a:t>
            </a:r>
          </a:p>
          <a:p>
            <a:pPr marL="342900" indent="-342900">
              <a:buFont typeface="Arial" panose="020B0604020202020204" pitchFamily="34" charset="0"/>
              <a:buChar char="•"/>
            </a:pPr>
            <a:r>
              <a:rPr lang="en-US" sz="4000" dirty="0"/>
              <a:t>By the end of year 3, you should reach 80% of the number of children you said you would serve in your application.</a:t>
            </a:r>
          </a:p>
          <a:p>
            <a:pPr marL="342900" indent="-342900">
              <a:buFont typeface="Arial" panose="020B0604020202020204" pitchFamily="34" charset="0"/>
              <a:buChar char="•"/>
            </a:pPr>
            <a:r>
              <a:rPr lang="en-US" sz="4000" dirty="0">
                <a:solidFill>
                  <a:srgbClr val="FF0000"/>
                </a:solidFill>
              </a:rPr>
              <a:t>Your grant award may be reduced if you fail to meet your attendance goals.</a:t>
            </a:r>
          </a:p>
          <a:p>
            <a:pPr marL="342900" indent="-342900">
              <a:buFont typeface="Arial" panose="020B0604020202020204" pitchFamily="34" charset="0"/>
              <a:buChar char="•"/>
            </a:pPr>
            <a:r>
              <a:rPr lang="en-US" sz="4000" dirty="0"/>
              <a:t>Your grant may not be renewed if you fail to meet your attendance goals.</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474739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a:bodyPr>
          <a:lstStyle/>
          <a:p>
            <a:r>
              <a:rPr lang="en-US" sz="4000" dirty="0"/>
              <a:t>CHILD CARE CONTRASTED WITH 21</a:t>
            </a:r>
            <a:r>
              <a:rPr lang="en-US" sz="4000" baseline="30000" dirty="0"/>
              <a:t>st</a:t>
            </a:r>
            <a:r>
              <a:rPr lang="en-US" sz="4000" dirty="0"/>
              <a:t> CENTURY</a:t>
            </a:r>
            <a:br>
              <a:rPr lang="en-US" sz="4000" dirty="0"/>
            </a:br>
            <a:r>
              <a:rPr lang="en-US" dirty="0">
                <a:solidFill>
                  <a:srgbClr val="FFFF00"/>
                </a:solidFill>
              </a:rPr>
              <a:t> </a:t>
            </a:r>
            <a:endParaRPr lang="en-US" dirty="0"/>
          </a:p>
        </p:txBody>
      </p:sp>
      <p:sp>
        <p:nvSpPr>
          <p:cNvPr id="3" name="Content Placeholder 2"/>
          <p:cNvSpPr>
            <a:spLocks noGrp="1"/>
          </p:cNvSpPr>
          <p:nvPr>
            <p:ph idx="1"/>
          </p:nvPr>
        </p:nvSpPr>
        <p:spPr>
          <a:xfrm>
            <a:off x="719746" y="2664564"/>
            <a:ext cx="10265580" cy="3649133"/>
          </a:xfrm>
        </p:spPr>
        <p:txBody>
          <a:bodyPr/>
          <a:lstStyle/>
          <a:p>
            <a:pPr marL="0" indent="0">
              <a:buNone/>
            </a:pPr>
            <a:endParaRPr lang="en-US" sz="3600" dirty="0"/>
          </a:p>
          <a:p>
            <a:pPr lvl="1"/>
            <a:r>
              <a:rPr lang="en-US" sz="3200" dirty="0"/>
              <a:t>The 21</a:t>
            </a:r>
            <a:r>
              <a:rPr lang="en-US" sz="3200" baseline="30000" dirty="0"/>
              <a:t>st</a:t>
            </a:r>
            <a:r>
              <a:rPr lang="en-US" sz="3200" dirty="0"/>
              <a:t> CCLC program is a federal TITLE program that </a:t>
            </a:r>
            <a:r>
              <a:rPr lang="en-US" sz="3200" dirty="0">
                <a:solidFill>
                  <a:srgbClr val="FFFF00"/>
                </a:solidFill>
              </a:rPr>
              <a:t>REQUIRES</a:t>
            </a:r>
            <a:r>
              <a:rPr lang="en-US" sz="3200" dirty="0"/>
              <a:t> academic support and with ESSA, academic results.  Child Care programs do not have academic requirements.</a:t>
            </a:r>
          </a:p>
          <a:p>
            <a:pPr lvl="1"/>
            <a:r>
              <a:rPr lang="en-US" sz="3200" dirty="0">
                <a:solidFill>
                  <a:srgbClr val="FFFF00"/>
                </a:solidFill>
              </a:rPr>
              <a:t> </a:t>
            </a:r>
            <a:endParaRPr lang="en-US" sz="2400" dirty="0"/>
          </a:p>
        </p:txBody>
      </p:sp>
      <p:pic>
        <p:nvPicPr>
          <p:cNvPr id="4" name="Picture 3"/>
          <p:cNvPicPr>
            <a:picLocks noChangeAspect="1"/>
          </p:cNvPicPr>
          <p:nvPr/>
        </p:nvPicPr>
        <p:blipFill>
          <a:blip r:embed="rId2"/>
          <a:stretch>
            <a:fillRect/>
          </a:stretch>
        </p:blipFill>
        <p:spPr>
          <a:xfrm>
            <a:off x="0" y="326"/>
            <a:ext cx="12325611" cy="1484158"/>
          </a:xfrm>
          <a:prstGeom prst="rect">
            <a:avLst/>
          </a:prstGeom>
        </p:spPr>
      </p:pic>
    </p:spTree>
    <p:extLst>
      <p:ext uri="{BB962C8B-B14F-4D97-AF65-F5344CB8AC3E}">
        <p14:creationId xmlns:p14="http://schemas.microsoft.com/office/powerpoint/2010/main" val="3583038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84132"/>
            <a:ext cx="10131425" cy="1456267"/>
          </a:xfrm>
        </p:spPr>
        <p:txBody>
          <a:bodyPr/>
          <a:lstStyle/>
          <a:p>
            <a:r>
              <a:rPr lang="en-US" u="sng" dirty="0"/>
              <a:t>Two different Programs:</a:t>
            </a:r>
          </a:p>
        </p:txBody>
      </p:sp>
      <p:sp>
        <p:nvSpPr>
          <p:cNvPr id="3" name="Text Placeholder 2"/>
          <p:cNvSpPr>
            <a:spLocks noGrp="1"/>
          </p:cNvSpPr>
          <p:nvPr>
            <p:ph type="body" idx="1"/>
          </p:nvPr>
        </p:nvSpPr>
        <p:spPr>
          <a:xfrm>
            <a:off x="829735" y="1779038"/>
            <a:ext cx="4709054" cy="576262"/>
          </a:xfrm>
        </p:spPr>
        <p:txBody>
          <a:bodyPr/>
          <a:lstStyle/>
          <a:p>
            <a:r>
              <a:rPr lang="en-US" dirty="0">
                <a:solidFill>
                  <a:srgbClr val="FFFF00"/>
                </a:solidFill>
              </a:rPr>
              <a:t>21</a:t>
            </a:r>
            <a:r>
              <a:rPr lang="en-US" baseline="30000" dirty="0">
                <a:solidFill>
                  <a:srgbClr val="FFFF00"/>
                </a:solidFill>
              </a:rPr>
              <a:t>st</a:t>
            </a:r>
            <a:r>
              <a:rPr lang="en-US" dirty="0">
                <a:solidFill>
                  <a:srgbClr val="FFFF00"/>
                </a:solidFill>
              </a:rPr>
              <a:t> Century</a:t>
            </a:r>
          </a:p>
        </p:txBody>
      </p:sp>
      <p:sp>
        <p:nvSpPr>
          <p:cNvPr id="4" name="Content Placeholder 3"/>
          <p:cNvSpPr>
            <a:spLocks noGrp="1"/>
          </p:cNvSpPr>
          <p:nvPr>
            <p:ph sz="half" idx="2"/>
          </p:nvPr>
        </p:nvSpPr>
        <p:spPr>
          <a:xfrm>
            <a:off x="512722" y="2444316"/>
            <a:ext cx="5026067" cy="3875616"/>
          </a:xfrm>
        </p:spPr>
        <p:txBody>
          <a:bodyPr>
            <a:noAutofit/>
          </a:bodyPr>
          <a:lstStyle/>
          <a:p>
            <a:r>
              <a:rPr lang="en-US" sz="2400" dirty="0"/>
              <a:t>ACADEMIC REQUIREMENT</a:t>
            </a:r>
          </a:p>
          <a:p>
            <a:r>
              <a:rPr lang="en-US" sz="2400" dirty="0"/>
              <a:t>FEDERAL TITLE PROGRAM</a:t>
            </a:r>
          </a:p>
          <a:p>
            <a:r>
              <a:rPr lang="en-US" sz="2400" dirty="0"/>
              <a:t>Competition to apply</a:t>
            </a:r>
          </a:p>
          <a:p>
            <a:r>
              <a:rPr lang="en-US" sz="2400" dirty="0"/>
              <a:t>9 months for application</a:t>
            </a:r>
          </a:p>
          <a:p>
            <a:r>
              <a:rPr lang="en-US" sz="2400" dirty="0"/>
              <a:t>Community Partner requirements</a:t>
            </a:r>
          </a:p>
          <a:p>
            <a:r>
              <a:rPr lang="en-US" sz="2400" dirty="0"/>
              <a:t>Fees discouraged- not best practice –could be banned in the future</a:t>
            </a:r>
          </a:p>
          <a:p>
            <a:r>
              <a:rPr lang="en-US" sz="2400" dirty="0"/>
              <a:t>Reduction in funds after 3 years because of partners</a:t>
            </a:r>
          </a:p>
          <a:p>
            <a:endParaRPr lang="en-US" sz="2000" dirty="0"/>
          </a:p>
        </p:txBody>
      </p:sp>
      <p:sp>
        <p:nvSpPr>
          <p:cNvPr id="5" name="Text Placeholder 4"/>
          <p:cNvSpPr>
            <a:spLocks noGrp="1"/>
          </p:cNvSpPr>
          <p:nvPr>
            <p:ph type="body" sz="quarter" idx="3"/>
          </p:nvPr>
        </p:nvSpPr>
        <p:spPr>
          <a:xfrm>
            <a:off x="6096003" y="1741202"/>
            <a:ext cx="4722813" cy="576262"/>
          </a:xfrm>
        </p:spPr>
        <p:txBody>
          <a:bodyPr/>
          <a:lstStyle/>
          <a:p>
            <a:r>
              <a:rPr lang="en-US" dirty="0">
                <a:solidFill>
                  <a:srgbClr val="FFFF00"/>
                </a:solidFill>
              </a:rPr>
              <a:t>Child Care DHS- now HHS</a:t>
            </a:r>
          </a:p>
        </p:txBody>
      </p:sp>
      <p:sp>
        <p:nvSpPr>
          <p:cNvPr id="6" name="Content Placeholder 5"/>
          <p:cNvSpPr>
            <a:spLocks noGrp="1"/>
          </p:cNvSpPr>
          <p:nvPr>
            <p:ph sz="quarter" idx="4"/>
          </p:nvPr>
        </p:nvSpPr>
        <p:spPr>
          <a:xfrm>
            <a:off x="6096003" y="2444316"/>
            <a:ext cx="5503098" cy="3951288"/>
          </a:xfrm>
        </p:spPr>
        <p:txBody>
          <a:bodyPr>
            <a:noAutofit/>
          </a:bodyPr>
          <a:lstStyle/>
          <a:p>
            <a:r>
              <a:rPr lang="en-US" sz="2400" dirty="0"/>
              <a:t>NO ACADEMIC REQUIREMENT</a:t>
            </a:r>
          </a:p>
          <a:p>
            <a:r>
              <a:rPr lang="en-US" sz="2400" dirty="0"/>
              <a:t>STATE PROGRAM</a:t>
            </a:r>
          </a:p>
          <a:p>
            <a:r>
              <a:rPr lang="en-US" sz="2400" dirty="0"/>
              <a:t>Form to apply</a:t>
            </a:r>
          </a:p>
          <a:p>
            <a:r>
              <a:rPr lang="en-US" sz="2400" dirty="0"/>
              <a:t>Faster application processing</a:t>
            </a:r>
          </a:p>
          <a:p>
            <a:r>
              <a:rPr lang="en-US" sz="2400" dirty="0"/>
              <a:t>No Community Partner Requirement</a:t>
            </a:r>
          </a:p>
          <a:p>
            <a:r>
              <a:rPr lang="en-US" sz="2400" dirty="0"/>
              <a:t>Fees Okay</a:t>
            </a:r>
          </a:p>
          <a:p>
            <a:r>
              <a:rPr lang="en-US" sz="2400" dirty="0"/>
              <a:t>Increase in funds if trainings completed</a:t>
            </a:r>
          </a:p>
        </p:txBody>
      </p:sp>
    </p:spTree>
    <p:extLst>
      <p:ext uri="{BB962C8B-B14F-4D97-AF65-F5344CB8AC3E}">
        <p14:creationId xmlns:p14="http://schemas.microsoft.com/office/powerpoint/2010/main" val="133864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FFF1-1645-FBB8-97A0-B69DFF157466}"/>
              </a:ext>
            </a:extLst>
          </p:cNvPr>
          <p:cNvSpPr>
            <a:spLocks noGrp="1"/>
          </p:cNvSpPr>
          <p:nvPr>
            <p:ph type="title"/>
          </p:nvPr>
        </p:nvSpPr>
        <p:spPr/>
        <p:txBody>
          <a:bodyPr/>
          <a:lstStyle/>
          <a:p>
            <a:r>
              <a:rPr lang="en-US" u="sng" dirty="0">
                <a:solidFill>
                  <a:schemeClr val="accent3">
                    <a:lumMod val="60000"/>
                    <a:lumOff val="40000"/>
                  </a:schemeClr>
                </a:solidFill>
              </a:rPr>
              <a:t>Sustainability FOR YOUR PROGRAM</a:t>
            </a:r>
          </a:p>
        </p:txBody>
      </p:sp>
      <p:sp>
        <p:nvSpPr>
          <p:cNvPr id="7" name="Content Placeholder 6">
            <a:extLst>
              <a:ext uri="{FF2B5EF4-FFF2-40B4-BE49-F238E27FC236}">
                <a16:creationId xmlns:a16="http://schemas.microsoft.com/office/drawing/2014/main" id="{AEE382E2-FD11-F79B-DFC0-C927DE494C9F}"/>
              </a:ext>
            </a:extLst>
          </p:cNvPr>
          <p:cNvSpPr>
            <a:spLocks noGrp="1"/>
          </p:cNvSpPr>
          <p:nvPr>
            <p:ph idx="1"/>
          </p:nvPr>
        </p:nvSpPr>
        <p:spPr/>
        <p:txBody>
          <a:bodyPr/>
          <a:lstStyle/>
          <a:p>
            <a:r>
              <a:rPr lang="en-US" sz="2400" dirty="0"/>
              <a:t>HHS Child care funding can be used along with 21</a:t>
            </a:r>
            <a:r>
              <a:rPr lang="en-US" sz="2400" baseline="30000" dirty="0"/>
              <a:t>st</a:t>
            </a:r>
            <a:r>
              <a:rPr lang="en-US" sz="2400" dirty="0"/>
              <a:t> CCLC grant funding to provide services. These funds supplement each other.</a:t>
            </a:r>
          </a:p>
          <a:p>
            <a:r>
              <a:rPr lang="en-US" sz="2400" dirty="0"/>
              <a:t>When you attend the annual Impact Afterschool Conference, you can earn HHS childcare education credits- which can increase your childcare funding over time</a:t>
            </a:r>
          </a:p>
          <a:p>
            <a:r>
              <a:rPr lang="en-US" sz="2400" dirty="0"/>
              <a:t>HHS has additional rules (mostly focused on the safety of children)</a:t>
            </a:r>
          </a:p>
          <a:p>
            <a:r>
              <a:rPr lang="en-US" sz="2400" dirty="0"/>
              <a:t>Charging fees is not a best practice, but being a licensed child care center is a best practice.</a:t>
            </a:r>
          </a:p>
          <a:p>
            <a:endParaRPr lang="en-US" dirty="0"/>
          </a:p>
        </p:txBody>
      </p:sp>
    </p:spTree>
    <p:extLst>
      <p:ext uri="{BB962C8B-B14F-4D97-AF65-F5344CB8AC3E}">
        <p14:creationId xmlns:p14="http://schemas.microsoft.com/office/powerpoint/2010/main" val="76061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a:bodyPr>
          <a:lstStyle/>
          <a:p>
            <a:r>
              <a:rPr lang="en-US" sz="4800" dirty="0"/>
              <a:t>FIRST STEPS:</a:t>
            </a:r>
            <a:br>
              <a:rPr lang="en-US" sz="4800" dirty="0"/>
            </a:br>
            <a:endParaRPr lang="en-US" dirty="0"/>
          </a:p>
        </p:txBody>
      </p:sp>
      <p:sp>
        <p:nvSpPr>
          <p:cNvPr id="3" name="Content Placeholder 2"/>
          <p:cNvSpPr>
            <a:spLocks noGrp="1"/>
          </p:cNvSpPr>
          <p:nvPr>
            <p:ph idx="1"/>
          </p:nvPr>
        </p:nvSpPr>
        <p:spPr>
          <a:xfrm>
            <a:off x="507826" y="2999232"/>
            <a:ext cx="11176347" cy="3489829"/>
          </a:xfrm>
        </p:spPr>
        <p:txBody>
          <a:bodyPr>
            <a:normAutofit fontScale="85000" lnSpcReduction="20000"/>
          </a:bodyPr>
          <a:lstStyle/>
          <a:p>
            <a:pPr>
              <a:buFontTx/>
              <a:buChar char="-"/>
            </a:pPr>
            <a:r>
              <a:rPr lang="en-US" sz="4400" dirty="0"/>
              <a:t>21CCLC Grantee Timeline and Yearly Activities</a:t>
            </a:r>
          </a:p>
          <a:p>
            <a:pPr>
              <a:buFontTx/>
              <a:buChar char="-"/>
            </a:pPr>
            <a:r>
              <a:rPr lang="en-US" sz="4400" dirty="0"/>
              <a:t>Family Engagement Guide</a:t>
            </a:r>
          </a:p>
          <a:p>
            <a:pPr>
              <a:buFontTx/>
              <a:buChar char="-"/>
            </a:pPr>
            <a:r>
              <a:rPr lang="en-US" sz="4400" dirty="0"/>
              <a:t>Websites – where to find things</a:t>
            </a:r>
          </a:p>
          <a:p>
            <a:pPr lvl="1">
              <a:buFontTx/>
              <a:buChar char="-"/>
            </a:pPr>
            <a:r>
              <a:rPr lang="en-US" sz="4200" dirty="0">
                <a:hlinkClick r:id="rId2"/>
              </a:rPr>
              <a:t>https://educate.iowa.gov/pk-12/essa/guidance-allocations#general-essa-guidance-and-resources</a:t>
            </a:r>
            <a:r>
              <a:rPr lang="en-US" sz="4200" dirty="0"/>
              <a:t> </a:t>
            </a:r>
          </a:p>
          <a:p>
            <a:pPr lvl="1">
              <a:buFontTx/>
              <a:buChar char="-"/>
            </a:pPr>
            <a:r>
              <a:rPr lang="en-US" sz="4200" dirty="0">
                <a:hlinkClick r:id="rId3"/>
              </a:rPr>
              <a:t>https://www.iowa21cclc.com</a:t>
            </a:r>
            <a:r>
              <a:rPr lang="en-US" sz="4200" dirty="0"/>
              <a:t> </a:t>
            </a:r>
          </a:p>
          <a:p>
            <a:endParaRPr lang="en-US" dirty="0"/>
          </a:p>
        </p:txBody>
      </p:sp>
      <p:pic>
        <p:nvPicPr>
          <p:cNvPr id="4" name="Picture 3"/>
          <p:cNvPicPr>
            <a:picLocks noChangeAspect="1"/>
          </p:cNvPicPr>
          <p:nvPr/>
        </p:nvPicPr>
        <p:blipFill>
          <a:blip r:embed="rId4"/>
          <a:stretch>
            <a:fillRect/>
          </a:stretch>
        </p:blipFill>
        <p:spPr>
          <a:xfrm>
            <a:off x="0" y="0"/>
            <a:ext cx="12192000" cy="1484158"/>
          </a:xfrm>
          <a:prstGeom prst="rect">
            <a:avLst/>
          </a:prstGeom>
        </p:spPr>
      </p:pic>
    </p:spTree>
    <p:extLst>
      <p:ext uri="{BB962C8B-B14F-4D97-AF65-F5344CB8AC3E}">
        <p14:creationId xmlns:p14="http://schemas.microsoft.com/office/powerpoint/2010/main" val="1595170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u="sng" dirty="0">
                <a:solidFill>
                  <a:srgbClr val="FFFF00"/>
                </a:solidFill>
              </a:rPr>
              <a:t>FIRST STEPS:</a:t>
            </a:r>
          </a:p>
        </p:txBody>
      </p:sp>
      <p:sp>
        <p:nvSpPr>
          <p:cNvPr id="3" name="Content Placeholder 2"/>
          <p:cNvSpPr>
            <a:spLocks noGrp="1"/>
          </p:cNvSpPr>
          <p:nvPr>
            <p:ph idx="1"/>
          </p:nvPr>
        </p:nvSpPr>
        <p:spPr/>
        <p:txBody>
          <a:bodyPr>
            <a:noAutofit/>
          </a:bodyPr>
          <a:lstStyle/>
          <a:p>
            <a:pPr marL="0" indent="0">
              <a:buNone/>
            </a:pPr>
            <a:r>
              <a:rPr lang="en-US" sz="2800" dirty="0"/>
              <a:t>1. Enroll children in your program </a:t>
            </a:r>
          </a:p>
          <a:p>
            <a:pPr marL="0" indent="0">
              <a:buNone/>
            </a:pPr>
            <a:r>
              <a:rPr lang="en-US" sz="2800" dirty="0"/>
              <a:t>2. Recruit teachers and community groups to provide engaging enrichment</a:t>
            </a:r>
          </a:p>
          <a:p>
            <a:pPr marL="0" indent="0">
              <a:buNone/>
            </a:pPr>
            <a:r>
              <a:rPr lang="en-US" sz="2800" dirty="0"/>
              <a:t>3. Buy supplies and snacks</a:t>
            </a:r>
          </a:p>
          <a:p>
            <a:pPr marL="0" indent="0">
              <a:buNone/>
            </a:pPr>
            <a:r>
              <a:rPr lang="en-US" sz="2800" dirty="0"/>
              <a:t>4. Have a Parent Engagement Meeting (every quarter)</a:t>
            </a:r>
          </a:p>
          <a:p>
            <a:pPr marL="0" indent="0">
              <a:buNone/>
            </a:pPr>
            <a:r>
              <a:rPr lang="en-US" sz="2800" dirty="0"/>
              <a:t>5. Have a budget planning meeting</a:t>
            </a:r>
          </a:p>
          <a:p>
            <a:pPr marL="0" indent="0">
              <a:buNone/>
            </a:pPr>
            <a:r>
              <a:rPr lang="en-US" sz="2800" dirty="0"/>
              <a:t>6. Monitor how your program is operating- if you need help- contact Vic</a:t>
            </a:r>
          </a:p>
          <a:p>
            <a:pPr marL="0" indent="0">
              <a:buNone/>
            </a:pPr>
            <a:r>
              <a:rPr lang="en-US" sz="2800" dirty="0"/>
              <a:t>7. The Iowa Afterschool Alliance will do a Best Practice site visit your first year and help you with PD, partnerships and resources to help you succeed.</a:t>
            </a:r>
          </a:p>
        </p:txBody>
      </p:sp>
    </p:spTree>
    <p:extLst>
      <p:ext uri="{BB962C8B-B14F-4D97-AF65-F5344CB8AC3E}">
        <p14:creationId xmlns:p14="http://schemas.microsoft.com/office/powerpoint/2010/main" val="180526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9861115" cy="501040"/>
          </a:xfrm>
        </p:spPr>
        <p:txBody>
          <a:bodyPr>
            <a:normAutofit fontScale="90000"/>
          </a:bodyPr>
          <a:lstStyle/>
          <a:p>
            <a:pPr algn="ctr"/>
            <a:r>
              <a:rPr lang="en-US" u="sng" dirty="0">
                <a:solidFill>
                  <a:srgbClr val="FFFF00"/>
                </a:solidFill>
              </a:rPr>
              <a:t>AGENDA</a:t>
            </a:r>
          </a:p>
        </p:txBody>
      </p:sp>
      <p:sp>
        <p:nvSpPr>
          <p:cNvPr id="3" name="Content Placeholder 2"/>
          <p:cNvSpPr>
            <a:spLocks noGrp="1"/>
          </p:cNvSpPr>
          <p:nvPr>
            <p:ph idx="1"/>
          </p:nvPr>
        </p:nvSpPr>
        <p:spPr>
          <a:xfrm>
            <a:off x="496711" y="756356"/>
            <a:ext cx="8284035" cy="5407377"/>
          </a:xfrm>
        </p:spPr>
        <p:txBody>
          <a:bodyPr>
            <a:noAutofit/>
          </a:bodyPr>
          <a:lstStyle/>
          <a:p>
            <a:r>
              <a:rPr lang="en-US" sz="2400" dirty="0"/>
              <a:t>OVERVIEW OF THE PROGRAM</a:t>
            </a:r>
          </a:p>
          <a:p>
            <a:r>
              <a:rPr lang="en-US" sz="2400" dirty="0"/>
              <a:t>FIRST STEPS</a:t>
            </a:r>
          </a:p>
          <a:p>
            <a:r>
              <a:rPr lang="en-US" sz="2400" dirty="0"/>
              <a:t>SUPPORT, MONITORING AND ATTENDANCE</a:t>
            </a:r>
          </a:p>
          <a:p>
            <a:r>
              <a:rPr lang="en-US" sz="2400" dirty="0"/>
              <a:t>PROFESSIONAL DEVELOPMENT</a:t>
            </a:r>
          </a:p>
          <a:p>
            <a:r>
              <a:rPr lang="en-US" sz="2400" dirty="0"/>
              <a:t>BUDGETS AND FINANCE  </a:t>
            </a:r>
          </a:p>
          <a:p>
            <a:r>
              <a:rPr lang="en-US" sz="2400" dirty="0"/>
              <a:t>DATA AND EVALUATION</a:t>
            </a:r>
          </a:p>
          <a:p>
            <a:r>
              <a:rPr lang="en-US" sz="2400" dirty="0"/>
              <a:t>QUESTIONS</a:t>
            </a:r>
            <a:endParaRPr lang="en-US" sz="2000" dirty="0"/>
          </a:p>
        </p:txBody>
      </p:sp>
      <p:pic>
        <p:nvPicPr>
          <p:cNvPr id="4" name="Picture 3"/>
          <p:cNvPicPr>
            <a:picLocks noChangeAspect="1"/>
          </p:cNvPicPr>
          <p:nvPr/>
        </p:nvPicPr>
        <p:blipFill>
          <a:blip r:embed="rId2"/>
          <a:stretch>
            <a:fillRect/>
          </a:stretch>
        </p:blipFill>
        <p:spPr>
          <a:xfrm>
            <a:off x="8780746" y="756357"/>
            <a:ext cx="3124569" cy="2249492"/>
          </a:xfrm>
          <a:prstGeom prst="rect">
            <a:avLst/>
          </a:prstGeom>
        </p:spPr>
      </p:pic>
      <p:pic>
        <p:nvPicPr>
          <p:cNvPr id="5" name="Picture 4"/>
          <p:cNvPicPr>
            <a:picLocks noChangeAspect="1"/>
          </p:cNvPicPr>
          <p:nvPr/>
        </p:nvPicPr>
        <p:blipFill>
          <a:blip r:embed="rId3"/>
          <a:stretch>
            <a:fillRect/>
          </a:stretch>
        </p:blipFill>
        <p:spPr>
          <a:xfrm>
            <a:off x="8780746" y="2921513"/>
            <a:ext cx="3124569" cy="3486517"/>
          </a:xfrm>
          <a:prstGeom prst="rect">
            <a:avLst/>
          </a:prstGeom>
        </p:spPr>
      </p:pic>
    </p:spTree>
    <p:extLst>
      <p:ext uri="{BB962C8B-B14F-4D97-AF65-F5344CB8AC3E}">
        <p14:creationId xmlns:p14="http://schemas.microsoft.com/office/powerpoint/2010/main" val="344613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1293"/>
            <a:ext cx="10131425" cy="1456267"/>
          </a:xfrm>
          <a:solidFill>
            <a:schemeClr val="tx1"/>
          </a:solidFill>
        </p:spPr>
        <p:txBody>
          <a:bodyPr/>
          <a:lstStyle/>
          <a:p>
            <a:endParaRPr lang="en-US" dirty="0"/>
          </a:p>
        </p:txBody>
      </p:sp>
      <p:sp>
        <p:nvSpPr>
          <p:cNvPr id="3" name="Content Placeholder 2"/>
          <p:cNvSpPr>
            <a:spLocks noGrp="1"/>
          </p:cNvSpPr>
          <p:nvPr>
            <p:ph idx="1"/>
          </p:nvPr>
        </p:nvSpPr>
        <p:spPr>
          <a:xfrm>
            <a:off x="685800" y="1712668"/>
            <a:ext cx="10236896" cy="4800866"/>
          </a:xfrm>
        </p:spPr>
        <p:txBody>
          <a:bodyPr>
            <a:normAutofit lnSpcReduction="10000"/>
          </a:bodyPr>
          <a:lstStyle/>
          <a:p>
            <a:pPr marL="0" indent="0">
              <a:buNone/>
            </a:pPr>
            <a:r>
              <a:rPr lang="en-US" sz="2800" u="sng" dirty="0">
                <a:solidFill>
                  <a:srgbClr val="FFFF00"/>
                </a:solidFill>
                <a:effectLst>
                  <a:outerShdw blurRad="38100" dist="38100" dir="2700000" algn="tl">
                    <a:srgbClr val="000000">
                      <a:alpha val="43137"/>
                    </a:srgbClr>
                  </a:outerShdw>
                </a:effectLst>
              </a:rPr>
              <a:t>START YOUR PROGRAM</a:t>
            </a:r>
          </a:p>
          <a:p>
            <a:r>
              <a:rPr lang="en-US" sz="2400" dirty="0">
                <a:effectLst>
                  <a:outerShdw blurRad="38100" dist="38100" dir="2700000" algn="tl">
                    <a:srgbClr val="000000">
                      <a:alpha val="43137"/>
                    </a:srgbClr>
                  </a:outerShdw>
                </a:effectLst>
              </a:rPr>
              <a:t>Focus on the needs of children  </a:t>
            </a:r>
            <a:r>
              <a:rPr lang="en-US" sz="2400" dirty="0"/>
              <a:t>- More programs providing full meals</a:t>
            </a:r>
          </a:p>
          <a:p>
            <a:r>
              <a:rPr lang="en-US" sz="2400" dirty="0"/>
              <a:t>Developing partnerships (Community Colleges, 4H, United Way,  Nutrition, Physical Education, and More)  - over 700 partners across the state</a:t>
            </a:r>
          </a:p>
          <a:p>
            <a:r>
              <a:rPr lang="en-US" sz="2400" dirty="0"/>
              <a:t>Gathering Your data–Data helps validate our good work</a:t>
            </a:r>
          </a:p>
          <a:p>
            <a:r>
              <a:rPr lang="en-US" sz="2400" dirty="0"/>
              <a:t>Improving our evaluation (R&amp;R Educational Consulting)  - Collects data for state evaluation-training for local evaluators.  Local evaluations are posted on your web site.</a:t>
            </a:r>
          </a:p>
          <a:p>
            <a:r>
              <a:rPr lang="en-US" sz="2400" dirty="0"/>
              <a:t>Committees to share and improve our work - A community of practice</a:t>
            </a:r>
          </a:p>
          <a:p>
            <a:r>
              <a:rPr lang="en-US" sz="2400" dirty="0"/>
              <a:t>Reading is our Priority along with Math - We report this data to Congress via the APR online data system.</a:t>
            </a:r>
          </a:p>
        </p:txBody>
      </p:sp>
      <p:pic>
        <p:nvPicPr>
          <p:cNvPr id="4" name="Picture 2" descr="Iowa21CCLC"/>
          <p:cNvPicPr>
            <a:picLocks noChangeAspect="1" noChangeArrowheads="1"/>
          </p:cNvPicPr>
          <p:nvPr/>
        </p:nvPicPr>
        <p:blipFill>
          <a:blip r:embed="rId2" cstate="print"/>
          <a:srcRect/>
          <a:stretch>
            <a:fillRect/>
          </a:stretch>
        </p:blipFill>
        <p:spPr bwMode="auto">
          <a:xfrm>
            <a:off x="1139064" y="186185"/>
            <a:ext cx="6686550" cy="1154066"/>
          </a:xfrm>
          <a:prstGeom prst="rect">
            <a:avLst/>
          </a:prstGeom>
          <a:noFill/>
        </p:spPr>
      </p:pic>
    </p:spTree>
    <p:extLst>
      <p:ext uri="{BB962C8B-B14F-4D97-AF65-F5344CB8AC3E}">
        <p14:creationId xmlns:p14="http://schemas.microsoft.com/office/powerpoint/2010/main" val="356927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Family engagement</a:t>
            </a:r>
            <a:r>
              <a:rPr lang="en-US" dirty="0">
                <a:solidFill>
                  <a:srgbClr val="FFFF00"/>
                </a:solidFill>
              </a:rPr>
              <a:t>:   4 meetings a year (min)</a:t>
            </a:r>
          </a:p>
        </p:txBody>
      </p:sp>
      <p:sp>
        <p:nvSpPr>
          <p:cNvPr id="3" name="Content Placeholder 2"/>
          <p:cNvSpPr>
            <a:spLocks noGrp="1"/>
          </p:cNvSpPr>
          <p:nvPr>
            <p:ph idx="1"/>
          </p:nvPr>
        </p:nvSpPr>
        <p:spPr>
          <a:xfrm>
            <a:off x="588723" y="2142067"/>
            <a:ext cx="10228503" cy="4383993"/>
          </a:xfrm>
        </p:spPr>
        <p:txBody>
          <a:bodyPr>
            <a:normAutofit fontScale="85000" lnSpcReduction="10000"/>
          </a:bodyPr>
          <a:lstStyle/>
          <a:p>
            <a:r>
              <a:rPr lang="en-US" sz="2800" dirty="0"/>
              <a:t>Inform families about the program –showcase some activities each meeting</a:t>
            </a:r>
          </a:p>
          <a:p>
            <a:r>
              <a:rPr lang="en-US" sz="2800" dirty="0">
                <a:solidFill>
                  <a:srgbClr val="FFFF00"/>
                </a:solidFill>
              </a:rPr>
              <a:t>Recognize the achievements of children</a:t>
            </a:r>
            <a:r>
              <a:rPr lang="en-US" sz="2800" dirty="0"/>
              <a:t> (attendance, behavior and academics)</a:t>
            </a:r>
          </a:p>
          <a:p>
            <a:r>
              <a:rPr lang="en-US" sz="2800" dirty="0"/>
              <a:t>Partner with a Community College to support Adult Literacy (a required partnership)</a:t>
            </a:r>
          </a:p>
          <a:p>
            <a:r>
              <a:rPr lang="en-US" sz="2800" dirty="0"/>
              <a:t>Partner with a local restaurant to provide food at this meeting </a:t>
            </a:r>
          </a:p>
          <a:p>
            <a:r>
              <a:rPr lang="en-US" sz="2800" dirty="0"/>
              <a:t>Do a cultural potluck to share different foods and learn about each other</a:t>
            </a:r>
          </a:p>
          <a:p>
            <a:r>
              <a:rPr lang="en-US" sz="2800" dirty="0"/>
              <a:t>Ask parents to volunteer on field trips or a Saturday event</a:t>
            </a:r>
          </a:p>
          <a:p>
            <a:endParaRPr lang="en-US" sz="2400" dirty="0"/>
          </a:p>
          <a:p>
            <a:pPr marL="0" indent="0">
              <a:buNone/>
            </a:pPr>
            <a:r>
              <a:rPr lang="en-US" sz="2400" dirty="0">
                <a:solidFill>
                  <a:srgbClr val="FFFF00"/>
                </a:solidFill>
              </a:rPr>
              <a:t>SEE THE GUIDE TO FAMILY ENGAGEMENT  </a:t>
            </a:r>
            <a:r>
              <a:rPr lang="en-US" sz="2400" dirty="0">
                <a:solidFill>
                  <a:srgbClr val="FFFF00"/>
                </a:solidFill>
                <a:hlinkClick r:id="rId2"/>
              </a:rPr>
              <a:t>https://www.iowa21cclc.com/_files/ugd/1b1b6d_9fad8eff609149ac8ba966d4579f7b54.pdf</a:t>
            </a:r>
            <a:r>
              <a:rPr lang="en-US" sz="2400" dirty="0">
                <a:solidFill>
                  <a:srgbClr val="FFFF00"/>
                </a:solidFill>
              </a:rPr>
              <a:t> </a:t>
            </a:r>
          </a:p>
        </p:txBody>
      </p:sp>
    </p:spTree>
    <p:extLst>
      <p:ext uri="{BB962C8B-B14F-4D97-AF65-F5344CB8AC3E}">
        <p14:creationId xmlns:p14="http://schemas.microsoft.com/office/powerpoint/2010/main" val="3417475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Partnerships</a:t>
            </a:r>
            <a:r>
              <a:rPr lang="en-US" dirty="0">
                <a:solidFill>
                  <a:srgbClr val="FFFF00"/>
                </a:solidFill>
              </a:rPr>
              <a:t>:   Minimum standards</a:t>
            </a:r>
            <a:br>
              <a:rPr lang="en-US" dirty="0">
                <a:solidFill>
                  <a:srgbClr val="FFFF00"/>
                </a:solidFill>
              </a:rPr>
            </a:br>
            <a:r>
              <a:rPr lang="en-US" sz="2400" i="1" dirty="0">
                <a:solidFill>
                  <a:srgbClr val="FFFF00"/>
                </a:solidFill>
              </a:rPr>
              <a:t>5 Partners to apply for grant</a:t>
            </a:r>
            <a:endParaRPr lang="en-US" i="1" dirty="0">
              <a:solidFill>
                <a:srgbClr val="FFFF00"/>
              </a:solidFill>
            </a:endParaRPr>
          </a:p>
        </p:txBody>
      </p:sp>
      <p:sp>
        <p:nvSpPr>
          <p:cNvPr id="3" name="Content Placeholder 2"/>
          <p:cNvSpPr>
            <a:spLocks noGrp="1"/>
          </p:cNvSpPr>
          <p:nvPr>
            <p:ph idx="1"/>
          </p:nvPr>
        </p:nvSpPr>
        <p:spPr>
          <a:xfrm>
            <a:off x="588723" y="2142067"/>
            <a:ext cx="10228503" cy="4383993"/>
          </a:xfrm>
        </p:spPr>
        <p:txBody>
          <a:bodyPr>
            <a:normAutofit fontScale="92500"/>
          </a:bodyPr>
          <a:lstStyle/>
          <a:p>
            <a:r>
              <a:rPr lang="en-US" sz="2800" dirty="0"/>
              <a:t>You should be increasing your partnerships by 1 new partner per year (minimum)</a:t>
            </a:r>
          </a:p>
          <a:p>
            <a:r>
              <a:rPr lang="en-US" sz="2800" dirty="0"/>
              <a:t>So at a minimum, you should have 10 community partners by year 5 of your grant for EACH COHORT.   </a:t>
            </a:r>
          </a:p>
          <a:p>
            <a:r>
              <a:rPr lang="en-US" sz="2800" dirty="0"/>
              <a:t>All of our rural sites have more than met this minimum standard and our urban areas should have no trouble exceeding this minimum.</a:t>
            </a:r>
          </a:p>
          <a:p>
            <a:r>
              <a:rPr lang="en-US" sz="2800" dirty="0"/>
              <a:t>Partner with a Community College to support Adult Literacy (a required partnership)</a:t>
            </a:r>
          </a:p>
          <a:p>
            <a:r>
              <a:rPr lang="en-US" sz="2800" dirty="0"/>
              <a:t>Partner with a local restaurant to provide food at meetings</a:t>
            </a:r>
          </a:p>
          <a:p>
            <a:pPr marL="0" indent="0">
              <a:buNone/>
            </a:pPr>
            <a:endParaRPr lang="en-US" sz="2400" dirty="0"/>
          </a:p>
        </p:txBody>
      </p:sp>
    </p:spTree>
    <p:extLst>
      <p:ext uri="{BB962C8B-B14F-4D97-AF65-F5344CB8AC3E}">
        <p14:creationId xmlns:p14="http://schemas.microsoft.com/office/powerpoint/2010/main" val="1193356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Websites TO BOOKMARK:</a:t>
            </a:r>
          </a:p>
        </p:txBody>
      </p:sp>
      <p:sp>
        <p:nvSpPr>
          <p:cNvPr id="3" name="Content Placeholder 2"/>
          <p:cNvSpPr>
            <a:spLocks noGrp="1"/>
          </p:cNvSpPr>
          <p:nvPr>
            <p:ph idx="1"/>
          </p:nvPr>
        </p:nvSpPr>
        <p:spPr>
          <a:xfrm>
            <a:off x="685801" y="2065867"/>
            <a:ext cx="10820398" cy="3725333"/>
          </a:xfrm>
        </p:spPr>
        <p:txBody>
          <a:bodyPr>
            <a:normAutofit/>
          </a:bodyPr>
          <a:lstStyle/>
          <a:p>
            <a:r>
              <a:rPr lang="en-US" sz="2800" dirty="0"/>
              <a:t>Let’s take a minute to show you the websites and where things are generally located.</a:t>
            </a:r>
          </a:p>
          <a:p>
            <a:pPr lvl="1"/>
            <a:r>
              <a:rPr lang="en-US" sz="2800" dirty="0"/>
              <a:t>Need assistance? </a:t>
            </a:r>
          </a:p>
          <a:p>
            <a:pPr lvl="1"/>
            <a:r>
              <a:rPr lang="en-US" sz="2800" dirty="0">
                <a:hlinkClick r:id="rId2"/>
              </a:rPr>
              <a:t>https://educate.iowa.gov/pk-12/essa/guidance-allocations/learning-center-resources</a:t>
            </a:r>
            <a:r>
              <a:rPr lang="en-US" sz="2800" dirty="0"/>
              <a:t> </a:t>
            </a:r>
          </a:p>
          <a:p>
            <a:pPr lvl="1"/>
            <a:r>
              <a:rPr lang="en-US" sz="2800" dirty="0">
                <a:hlinkClick r:id="rId3"/>
              </a:rPr>
              <a:t>https://www.iowa21cclc.com</a:t>
            </a:r>
            <a:r>
              <a:rPr lang="en-US" sz="2800" dirty="0"/>
              <a:t> </a:t>
            </a:r>
          </a:p>
        </p:txBody>
      </p:sp>
    </p:spTree>
    <p:extLst>
      <p:ext uri="{BB962C8B-B14F-4D97-AF65-F5344CB8AC3E}">
        <p14:creationId xmlns:p14="http://schemas.microsoft.com/office/powerpoint/2010/main" val="3934702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fontScale="90000"/>
          </a:bodyPr>
          <a:lstStyle/>
          <a:p>
            <a:r>
              <a:rPr lang="en-US" sz="4800" dirty="0"/>
              <a:t>SUPPORT, MONITORING AND ATTENDANCE</a:t>
            </a:r>
            <a:br>
              <a:rPr lang="en-US" sz="4800" dirty="0"/>
            </a:br>
            <a:endParaRPr lang="en-US" sz="4800" dirty="0">
              <a:solidFill>
                <a:srgbClr val="FFFF00"/>
              </a:solidFill>
            </a:endParaRPr>
          </a:p>
        </p:txBody>
      </p:sp>
      <p:sp>
        <p:nvSpPr>
          <p:cNvPr id="3" name="Content Placeholder 2"/>
          <p:cNvSpPr>
            <a:spLocks noGrp="1"/>
          </p:cNvSpPr>
          <p:nvPr>
            <p:ph idx="1"/>
          </p:nvPr>
        </p:nvSpPr>
        <p:spPr>
          <a:xfrm>
            <a:off x="507826" y="2877311"/>
            <a:ext cx="11176347" cy="3267457"/>
          </a:xfrm>
        </p:spPr>
        <p:txBody>
          <a:bodyPr>
            <a:normAutofit fontScale="92500" lnSpcReduction="20000"/>
          </a:bodyPr>
          <a:lstStyle/>
          <a:p>
            <a:pPr>
              <a:buFontTx/>
              <a:buChar char="-"/>
            </a:pPr>
            <a:r>
              <a:rPr lang="en-US" sz="3400" dirty="0">
                <a:solidFill>
                  <a:srgbClr val="FFFF00"/>
                </a:solidFill>
              </a:rPr>
              <a:t>Guidance on Attendance</a:t>
            </a:r>
          </a:p>
          <a:p>
            <a:pPr lvl="1">
              <a:buFontTx/>
              <a:buChar char="-"/>
            </a:pPr>
            <a:r>
              <a:rPr lang="en-US" sz="3200" dirty="0">
                <a:solidFill>
                  <a:srgbClr val="FFFF00"/>
                </a:solidFill>
              </a:rPr>
              <a:t>Engaging activities </a:t>
            </a:r>
          </a:p>
          <a:p>
            <a:pPr>
              <a:buFontTx/>
              <a:buChar char="-"/>
            </a:pPr>
            <a:r>
              <a:rPr lang="en-US" sz="3400" dirty="0">
                <a:solidFill>
                  <a:srgbClr val="FFFF00"/>
                </a:solidFill>
              </a:rPr>
              <a:t>Site Visits</a:t>
            </a:r>
          </a:p>
          <a:p>
            <a:pPr>
              <a:buFontTx/>
              <a:buChar char="-"/>
            </a:pPr>
            <a:r>
              <a:rPr lang="en-US" sz="3400" dirty="0">
                <a:solidFill>
                  <a:srgbClr val="FFFF00"/>
                </a:solidFill>
              </a:rPr>
              <a:t>Grant Monitoring</a:t>
            </a:r>
          </a:p>
          <a:p>
            <a:pPr>
              <a:buFontTx/>
              <a:buChar char="-"/>
            </a:pPr>
            <a:r>
              <a:rPr lang="en-US" sz="3400" dirty="0">
                <a:solidFill>
                  <a:srgbClr val="FFFF00"/>
                </a:solidFill>
              </a:rPr>
              <a:t>The Importance of Field Trips</a:t>
            </a:r>
          </a:p>
          <a:p>
            <a:pPr>
              <a:buFontTx/>
              <a:buChar char="-"/>
            </a:pPr>
            <a:r>
              <a:rPr lang="en-US" sz="3400" dirty="0">
                <a:solidFill>
                  <a:srgbClr val="FFFF00"/>
                </a:solidFill>
              </a:rPr>
              <a:t>Community Partnerships</a:t>
            </a:r>
          </a:p>
          <a:p>
            <a:pPr>
              <a:buFontTx/>
              <a:buChar char="-"/>
            </a:pPr>
            <a:endParaRPr lang="en-US" sz="3400" dirty="0"/>
          </a:p>
        </p:txBody>
      </p:sp>
      <p:pic>
        <p:nvPicPr>
          <p:cNvPr id="4" name="Picture 3"/>
          <p:cNvPicPr>
            <a:picLocks noChangeAspect="1"/>
          </p:cNvPicPr>
          <p:nvPr/>
        </p:nvPicPr>
        <p:blipFill>
          <a:blip r:embed="rId2"/>
          <a:stretch>
            <a:fillRect/>
          </a:stretch>
        </p:blipFill>
        <p:spPr>
          <a:xfrm>
            <a:off x="0" y="0"/>
            <a:ext cx="12192000" cy="1484158"/>
          </a:xfrm>
          <a:prstGeom prst="rect">
            <a:avLst/>
          </a:prstGeom>
        </p:spPr>
      </p:pic>
    </p:spTree>
    <p:extLst>
      <p:ext uri="{BB962C8B-B14F-4D97-AF65-F5344CB8AC3E}">
        <p14:creationId xmlns:p14="http://schemas.microsoft.com/office/powerpoint/2010/main" val="3071077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Why support, monitoring, and attendance is importance</a:t>
            </a:r>
          </a:p>
        </p:txBody>
      </p:sp>
      <p:sp>
        <p:nvSpPr>
          <p:cNvPr id="3" name="Content Placeholder 2"/>
          <p:cNvSpPr>
            <a:spLocks noGrp="1"/>
          </p:cNvSpPr>
          <p:nvPr>
            <p:ph idx="1"/>
          </p:nvPr>
        </p:nvSpPr>
        <p:spPr>
          <a:xfrm>
            <a:off x="685801" y="2142067"/>
            <a:ext cx="10737936" cy="4321363"/>
          </a:xfrm>
        </p:spPr>
        <p:txBody>
          <a:bodyPr>
            <a:noAutofit/>
          </a:bodyPr>
          <a:lstStyle/>
          <a:p>
            <a:r>
              <a:rPr lang="en-US" sz="2800" dirty="0"/>
              <a:t>In Iowa, we do things a bit different from other states.   We have:</a:t>
            </a:r>
          </a:p>
          <a:p>
            <a:pPr lvl="1"/>
            <a:r>
              <a:rPr lang="en-US" sz="2600" dirty="0"/>
              <a:t>More Community Partners than any other state (over 640)</a:t>
            </a:r>
            <a:endParaRPr lang="en-US" sz="2600" dirty="0">
              <a:ea typeface="Calibri"/>
              <a:cs typeface="Calibri"/>
            </a:endParaRPr>
          </a:p>
          <a:p>
            <a:pPr lvl="1"/>
            <a:r>
              <a:rPr lang="en-US" sz="2600" dirty="0"/>
              <a:t>Excellent Reading average- 65%</a:t>
            </a:r>
          </a:p>
          <a:p>
            <a:pPr lvl="1"/>
            <a:r>
              <a:rPr lang="en-US" sz="2600" dirty="0"/>
              <a:t>Good Attendance – 82%  </a:t>
            </a:r>
            <a:endParaRPr lang="en-US" sz="2600" dirty="0">
              <a:ea typeface="Calibri"/>
              <a:cs typeface="Calibri"/>
            </a:endParaRPr>
          </a:p>
          <a:p>
            <a:pPr lvl="1"/>
            <a:r>
              <a:rPr lang="en-US" sz="2600" dirty="0"/>
              <a:t>About half our sites feed children a full meal- some states do not allow food</a:t>
            </a:r>
          </a:p>
          <a:p>
            <a:pPr lvl="1"/>
            <a:r>
              <a:rPr lang="en-US" sz="2600" dirty="0"/>
              <a:t>Excellent Support-  Online Resources, Face to Face Meetings, Committees, Site Visits and Technical Assistance Meetings.    </a:t>
            </a:r>
          </a:p>
        </p:txBody>
      </p:sp>
    </p:spTree>
    <p:extLst>
      <p:ext uri="{BB962C8B-B14F-4D97-AF65-F5344CB8AC3E}">
        <p14:creationId xmlns:p14="http://schemas.microsoft.com/office/powerpoint/2010/main" val="3829969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97" y="0"/>
            <a:ext cx="10131425" cy="1456267"/>
          </a:xfrm>
        </p:spPr>
        <p:txBody>
          <a:bodyPr/>
          <a:lstStyle/>
          <a:p>
            <a:pPr algn="ctr"/>
            <a:r>
              <a:rPr lang="en-US" b="1" dirty="0">
                <a:solidFill>
                  <a:srgbClr val="FFFF00"/>
                </a:solidFill>
              </a:rPr>
              <a:t>Guidance on ATTENDANCE</a:t>
            </a:r>
          </a:p>
        </p:txBody>
      </p:sp>
      <p:sp>
        <p:nvSpPr>
          <p:cNvPr id="3" name="Content Placeholder 2"/>
          <p:cNvSpPr>
            <a:spLocks noGrp="1"/>
          </p:cNvSpPr>
          <p:nvPr>
            <p:ph idx="1"/>
          </p:nvPr>
        </p:nvSpPr>
        <p:spPr>
          <a:xfrm>
            <a:off x="501041" y="1753644"/>
            <a:ext cx="11022904" cy="4484318"/>
          </a:xfrm>
        </p:spPr>
        <p:txBody>
          <a:bodyPr>
            <a:normAutofit fontScale="85000" lnSpcReduction="20000"/>
          </a:bodyPr>
          <a:lstStyle/>
          <a:p>
            <a:r>
              <a:rPr lang="en-US" sz="2800" b="1" dirty="0"/>
              <a:t>Iowa ranks first in the nation in the percent of children under 6 years of age with all parents in the labor force (75.6 percent</a:t>
            </a:r>
            <a:r>
              <a:rPr lang="en-US" sz="2800" dirty="0"/>
              <a:t>) - U.S. Census Bureau</a:t>
            </a:r>
          </a:p>
          <a:p>
            <a:r>
              <a:rPr lang="en-US" sz="3100" dirty="0">
                <a:solidFill>
                  <a:srgbClr val="FFFF00"/>
                </a:solidFill>
              </a:rPr>
              <a:t>“</a:t>
            </a:r>
            <a:r>
              <a:rPr lang="en-US" sz="3100" b="1" dirty="0">
                <a:solidFill>
                  <a:srgbClr val="FFFF00"/>
                </a:solidFill>
              </a:rPr>
              <a:t>Improving attendance is an essential strategy for reducing achievement gaps</a:t>
            </a:r>
            <a:r>
              <a:rPr lang="en-US" sz="3100" dirty="0"/>
              <a:t>. State and national data shows that students from low-income families are more likely to be chronically absent than their peers (Ginsburg, Jordan, Chang, 2014).”</a:t>
            </a:r>
          </a:p>
          <a:p>
            <a:pPr marL="0" indent="0">
              <a:buNone/>
            </a:pPr>
            <a:r>
              <a:rPr lang="en-US" sz="3100" dirty="0"/>
              <a:t> </a:t>
            </a:r>
          </a:p>
          <a:p>
            <a:r>
              <a:rPr lang="en-US" sz="4500" dirty="0"/>
              <a:t> If you do not meet your grant attendance goals, your funding will be reduced the following year in your annual grant.</a:t>
            </a:r>
          </a:p>
          <a:p>
            <a:pPr marL="0" indent="0">
              <a:buNone/>
            </a:pPr>
            <a:endParaRPr lang="en-US" sz="4500" dirty="0"/>
          </a:p>
          <a:p>
            <a:endParaRPr lang="en-US" sz="2800" dirty="0"/>
          </a:p>
        </p:txBody>
      </p:sp>
    </p:spTree>
    <p:extLst>
      <p:ext uri="{BB962C8B-B14F-4D97-AF65-F5344CB8AC3E}">
        <p14:creationId xmlns:p14="http://schemas.microsoft.com/office/powerpoint/2010/main" val="3078079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ATTENDANCE REQUIREMENTS</a:t>
            </a:r>
            <a:r>
              <a:rPr lang="en-US" dirty="0">
                <a:solidFill>
                  <a:srgbClr val="FFFF00"/>
                </a:solidFill>
              </a:rPr>
              <a:t>:</a:t>
            </a:r>
          </a:p>
        </p:txBody>
      </p:sp>
      <p:sp>
        <p:nvSpPr>
          <p:cNvPr id="3" name="Content Placeholder 2"/>
          <p:cNvSpPr>
            <a:spLocks noGrp="1"/>
          </p:cNvSpPr>
          <p:nvPr>
            <p:ph idx="1"/>
          </p:nvPr>
        </p:nvSpPr>
        <p:spPr>
          <a:xfrm>
            <a:off x="685801" y="1741118"/>
            <a:ext cx="10825618" cy="4576176"/>
          </a:xfrm>
        </p:spPr>
        <p:txBody>
          <a:bodyPr>
            <a:noAutofit/>
          </a:bodyPr>
          <a:lstStyle/>
          <a:p>
            <a:r>
              <a:rPr lang="en-US" sz="2400" dirty="0">
                <a:solidFill>
                  <a:srgbClr val="FFC000"/>
                </a:solidFill>
              </a:rPr>
              <a:t>You will report your attendance each quarter on your claim form- The number enrolled, and the average daily attendance for the quarter.</a:t>
            </a:r>
          </a:p>
          <a:p>
            <a:pPr marL="0" indent="0">
              <a:buNone/>
            </a:pPr>
            <a:r>
              <a:rPr lang="en-US" sz="2400" u="sng" dirty="0"/>
              <a:t>On your application your attendance goals should be monitored.</a:t>
            </a:r>
          </a:p>
          <a:p>
            <a:r>
              <a:rPr lang="en-US" sz="2400" dirty="0"/>
              <a:t>After year one, you should have met 70% of your attendance goal.</a:t>
            </a:r>
          </a:p>
          <a:p>
            <a:r>
              <a:rPr lang="en-US" sz="2400" dirty="0"/>
              <a:t>After year three, you should have met 80% of your attendance goal.</a:t>
            </a:r>
          </a:p>
          <a:p>
            <a:r>
              <a:rPr lang="en-US" sz="2400" dirty="0"/>
              <a:t>Attendance is reported in the online APR data system twice annually.</a:t>
            </a:r>
          </a:p>
          <a:p>
            <a:r>
              <a:rPr lang="en-US" sz="2400" dirty="0">
                <a:solidFill>
                  <a:srgbClr val="FF0000"/>
                </a:solidFill>
              </a:rPr>
              <a:t>If you do not meet the attendance goal you set- your funding may be reduced the following year.</a:t>
            </a:r>
          </a:p>
        </p:txBody>
      </p:sp>
    </p:spTree>
    <p:extLst>
      <p:ext uri="{BB962C8B-B14F-4D97-AF65-F5344CB8AC3E}">
        <p14:creationId xmlns:p14="http://schemas.microsoft.com/office/powerpoint/2010/main" val="2721334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E6FC-9CF9-87DC-C14B-A4FE0FA1226B}"/>
              </a:ext>
            </a:extLst>
          </p:cNvPr>
          <p:cNvSpPr>
            <a:spLocks noGrp="1"/>
          </p:cNvSpPr>
          <p:nvPr>
            <p:ph type="title"/>
          </p:nvPr>
        </p:nvSpPr>
        <p:spPr/>
        <p:txBody>
          <a:bodyPr/>
          <a:lstStyle/>
          <a:p>
            <a:r>
              <a:rPr lang="en-US" dirty="0"/>
              <a:t>Family ENGAGEMENT Requirements</a:t>
            </a:r>
          </a:p>
        </p:txBody>
      </p:sp>
      <p:sp>
        <p:nvSpPr>
          <p:cNvPr id="3" name="TextBox 2">
            <a:extLst>
              <a:ext uri="{FF2B5EF4-FFF2-40B4-BE49-F238E27FC236}">
                <a16:creationId xmlns:a16="http://schemas.microsoft.com/office/drawing/2014/main" id="{56A733CB-5484-85B7-144E-E43168698B28}"/>
              </a:ext>
            </a:extLst>
          </p:cNvPr>
          <p:cNvSpPr txBox="1"/>
          <p:nvPr/>
        </p:nvSpPr>
        <p:spPr>
          <a:xfrm>
            <a:off x="848299" y="2214390"/>
            <a:ext cx="10267720" cy="3785652"/>
          </a:xfrm>
          <a:prstGeom prst="rect">
            <a:avLst/>
          </a:prstGeom>
          <a:noFill/>
        </p:spPr>
        <p:txBody>
          <a:bodyPr wrap="square" rtlCol="0">
            <a:spAutoFit/>
          </a:bodyPr>
          <a:lstStyle/>
          <a:p>
            <a:r>
              <a:rPr lang="en-US" sz="2400" dirty="0"/>
              <a:t>You should have a MINIMUM of 1 Family Engagement meeting each quarter.  That is 4 meetings per year (unless you are a summer only program).</a:t>
            </a:r>
          </a:p>
          <a:p>
            <a:endParaRPr lang="en-US" sz="2400" dirty="0"/>
          </a:p>
          <a:p>
            <a:r>
              <a:rPr lang="en-US" sz="2400" dirty="0"/>
              <a:t>We have a guide to Family Engagement available online:</a:t>
            </a:r>
          </a:p>
          <a:p>
            <a:endParaRPr lang="en-US" sz="2400" dirty="0"/>
          </a:p>
          <a:p>
            <a:r>
              <a:rPr lang="en-US" sz="2400" b="0" i="0" u="none" strike="noStrike" dirty="0">
                <a:effectLst/>
                <a:latin typeface="helvetica-w01-roman"/>
                <a:hlinkClick r:id="rId2"/>
              </a:rPr>
              <a:t>Access the Family Engagement Guide Here</a:t>
            </a:r>
            <a:endParaRPr lang="en-US" sz="2400" b="0" i="0" u="none" strike="noStrike" dirty="0">
              <a:effectLst/>
              <a:latin typeface="helvetica-w01-roman"/>
            </a:endParaRPr>
          </a:p>
          <a:p>
            <a:endParaRPr lang="en-US" sz="2400" dirty="0">
              <a:latin typeface="helvetica-w01-roman"/>
            </a:endParaRPr>
          </a:p>
          <a:p>
            <a:r>
              <a:rPr lang="en-US" sz="2400" dirty="0">
                <a:latin typeface="helvetica-w01-roman"/>
              </a:rPr>
              <a:t>We have a Family Engagement Community of Practice that you can join or simply attend a meeting to get answers to your questions.</a:t>
            </a:r>
          </a:p>
          <a:p>
            <a:r>
              <a:rPr lang="en-US" sz="2400" dirty="0">
                <a:hlinkClick r:id="rId3"/>
              </a:rPr>
              <a:t>https://www.iowa21cclc.com/family-engagement</a:t>
            </a:r>
            <a:r>
              <a:rPr lang="en-US" sz="2400" dirty="0">
                <a:latin typeface="helvetica-w01-roman"/>
              </a:rPr>
              <a:t> </a:t>
            </a:r>
            <a:endParaRPr lang="en-US" sz="2400" dirty="0"/>
          </a:p>
        </p:txBody>
      </p:sp>
    </p:spTree>
    <p:extLst>
      <p:ext uri="{BB962C8B-B14F-4D97-AF65-F5344CB8AC3E}">
        <p14:creationId xmlns:p14="http://schemas.microsoft.com/office/powerpoint/2010/main" val="393429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extBox 3">
            <a:extLst>
              <a:ext uri="{FF2B5EF4-FFF2-40B4-BE49-F238E27FC236}">
                <a16:creationId xmlns:a16="http://schemas.microsoft.com/office/drawing/2014/main" id="{B1EB11A7-6578-1E5D-910D-5A98A5394C8C}"/>
              </a:ext>
            </a:extLst>
          </p:cNvPr>
          <p:cNvSpPr txBox="1"/>
          <p:nvPr/>
        </p:nvSpPr>
        <p:spPr>
          <a:xfrm>
            <a:off x="802178" y="2261420"/>
            <a:ext cx="4002936" cy="3637935"/>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sz="1700" b="1"/>
              <a:t>Iowa was the first state in the nation </a:t>
            </a:r>
            <a:r>
              <a:rPr lang="en-US" sz="1700"/>
              <a:t>to provide guidance for serving children with disabilities.</a:t>
            </a:r>
          </a:p>
          <a:p>
            <a:pPr>
              <a:spcAft>
                <a:spcPts val="1000"/>
              </a:spcAft>
              <a:buClr>
                <a:schemeClr val="tx1"/>
              </a:buClr>
              <a:buSzPct val="100000"/>
              <a:buFont typeface="Arial"/>
              <a:buChar char="•"/>
            </a:pPr>
            <a:endParaRPr lang="en-US" sz="1700"/>
          </a:p>
          <a:p>
            <a:pPr>
              <a:spcAft>
                <a:spcPts val="1000"/>
              </a:spcAft>
              <a:buClr>
                <a:schemeClr val="tx1"/>
              </a:buClr>
              <a:buSzPct val="100000"/>
              <a:buFont typeface="Arial"/>
              <a:buChar char="•"/>
            </a:pPr>
            <a:r>
              <a:rPr lang="en-US" sz="1700" b="1" i="0" u="none" strike="noStrike">
                <a:hlinkClick r:id="rId4" tooltip="Iowa 21 CCLC and Children with Disabilities Guidance"/>
              </a:rPr>
              <a:t>Iowa 21 CCLC and Children with Disabilities Guidance</a:t>
            </a:r>
            <a:r>
              <a:rPr lang="en-US" sz="1700" b="0" i="0"/>
              <a:t> - Explains the responsibilities for providing children with disabilities with an equal opportunity for participation in 21st Century Community Learning Centers programming and other before-school and after-school programs operated by school districts.</a:t>
            </a:r>
            <a:endParaRPr lang="en-US" sz="1700"/>
          </a:p>
          <a:p>
            <a:pPr>
              <a:spcAft>
                <a:spcPts val="1000"/>
              </a:spcAft>
              <a:buClr>
                <a:schemeClr val="tx1"/>
              </a:buClr>
              <a:buSzPct val="100000"/>
              <a:buFont typeface="Arial"/>
              <a:buChar char="•"/>
            </a:pPr>
            <a:endParaRPr lang="en-US" sz="1700"/>
          </a:p>
        </p:txBody>
      </p:sp>
      <p:pic>
        <p:nvPicPr>
          <p:cNvPr id="2" name="Content Placeholder 3"/>
          <p:cNvPicPr>
            <a:picLocks noChangeAspect="1"/>
          </p:cNvPicPr>
          <p:nvPr/>
        </p:nvPicPr>
        <p:blipFill>
          <a:blip r:embed="rId5"/>
          <a:stretch>
            <a:fillRect/>
          </a:stretch>
        </p:blipFill>
        <p:spPr>
          <a:xfrm>
            <a:off x="5289752" y="1283003"/>
            <a:ext cx="6095593" cy="412976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00785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978" y="1760154"/>
            <a:ext cx="10131425" cy="4553543"/>
          </a:xfrm>
        </p:spPr>
        <p:txBody>
          <a:bodyPr>
            <a:normAutofit fontScale="90000"/>
          </a:bodyPr>
          <a:lstStyle/>
          <a:p>
            <a:r>
              <a:rPr lang="en-US" b="1" u="sng" dirty="0">
                <a:solidFill>
                  <a:schemeClr val="accent6">
                    <a:lumMod val="60000"/>
                    <a:lumOff val="40000"/>
                  </a:schemeClr>
                </a:solidFill>
              </a:rPr>
              <a:t>OVERVIEW OF THE PROGRAM:</a:t>
            </a:r>
            <a:br>
              <a:rPr lang="en-US" b="1" u="sng" dirty="0">
                <a:solidFill>
                  <a:schemeClr val="accent6">
                    <a:lumMod val="60000"/>
                    <a:lumOff val="40000"/>
                  </a:schemeClr>
                </a:solidFill>
              </a:rPr>
            </a:br>
            <a:br>
              <a:rPr lang="en-US" b="1" dirty="0">
                <a:solidFill>
                  <a:schemeClr val="accent6">
                    <a:lumMod val="60000"/>
                    <a:lumOff val="40000"/>
                  </a:schemeClr>
                </a:solidFill>
              </a:rPr>
            </a:br>
            <a:r>
              <a:rPr lang="en-US" b="1" dirty="0"/>
              <a:t>- How we meet federal requirements</a:t>
            </a:r>
            <a:br>
              <a:rPr lang="en-US" b="1" dirty="0">
                <a:solidFill>
                  <a:schemeClr val="accent6">
                    <a:lumMod val="60000"/>
                    <a:lumOff val="40000"/>
                  </a:schemeClr>
                </a:solidFill>
              </a:rPr>
            </a:br>
            <a:r>
              <a:rPr lang="en-US" dirty="0"/>
              <a:t>- About Iowa's 21</a:t>
            </a:r>
            <a:r>
              <a:rPr lang="en-US" baseline="30000" dirty="0"/>
              <a:t>st</a:t>
            </a:r>
            <a:r>
              <a:rPr lang="en-US" dirty="0"/>
              <a:t> CCLC program</a:t>
            </a:r>
            <a:br>
              <a:rPr lang="en-US" dirty="0"/>
            </a:br>
            <a:r>
              <a:rPr lang="en-US" dirty="0"/>
              <a:t>- Contract Obligations</a:t>
            </a:r>
            <a:br>
              <a:rPr lang="en-US" dirty="0"/>
            </a:br>
            <a:r>
              <a:rPr lang="en-US" dirty="0"/>
              <a:t>- child care contrasted with 21cclc </a:t>
            </a:r>
            <a:br>
              <a:rPr lang="en-US" dirty="0"/>
            </a:br>
            <a:r>
              <a:rPr lang="en-US" dirty="0"/>
              <a:t>- minimum standards for partnerships</a:t>
            </a:r>
            <a:br>
              <a:rPr lang="en-US" dirty="0"/>
            </a:br>
            <a:br>
              <a:rPr lang="en-US" dirty="0">
                <a:solidFill>
                  <a:srgbClr val="FFFF00"/>
                </a:solidFill>
              </a:rPr>
            </a:br>
            <a:endParaRPr lang="en-US" dirty="0"/>
          </a:p>
        </p:txBody>
      </p:sp>
      <p:sp>
        <p:nvSpPr>
          <p:cNvPr id="3" name="Content Placeholder 2"/>
          <p:cNvSpPr>
            <a:spLocks noGrp="1"/>
          </p:cNvSpPr>
          <p:nvPr>
            <p:ph idx="1"/>
          </p:nvPr>
        </p:nvSpPr>
        <p:spPr>
          <a:xfrm flipV="1">
            <a:off x="1853184" y="6313697"/>
            <a:ext cx="6364986" cy="50527"/>
          </a:xfrm>
        </p:spPr>
        <p:txBody>
          <a:bodyPr>
            <a:normAutofit fontScale="25000" lnSpcReduction="20000"/>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0" y="0"/>
            <a:ext cx="12325611" cy="1484158"/>
          </a:xfrm>
          <a:prstGeom prst="rect">
            <a:avLst/>
          </a:prstGeom>
        </p:spPr>
      </p:pic>
    </p:spTree>
    <p:extLst>
      <p:ext uri="{BB962C8B-B14F-4D97-AF65-F5344CB8AC3E}">
        <p14:creationId xmlns:p14="http://schemas.microsoft.com/office/powerpoint/2010/main" val="795141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BA620C-BA00-3941-9461-D4BCBDDD523D}"/>
              </a:ext>
            </a:extLst>
          </p:cNvPr>
          <p:cNvSpPr txBox="1"/>
          <p:nvPr/>
        </p:nvSpPr>
        <p:spPr>
          <a:xfrm>
            <a:off x="9937214" y="1046602"/>
            <a:ext cx="1861851" cy="1631216"/>
          </a:xfrm>
          <a:prstGeom prst="rect">
            <a:avLst/>
          </a:prstGeom>
          <a:noFill/>
        </p:spPr>
        <p:txBody>
          <a:bodyPr wrap="square" rtlCol="0">
            <a:spAutoFit/>
          </a:bodyPr>
          <a:lstStyle/>
          <a:p>
            <a:r>
              <a:rPr lang="en-US" sz="2000" dirty="0"/>
              <a:t>These guides will be available on the iowa21cclc.com  website</a:t>
            </a:r>
          </a:p>
        </p:txBody>
      </p:sp>
      <p:sp>
        <p:nvSpPr>
          <p:cNvPr id="4" name="TextBox 3">
            <a:extLst>
              <a:ext uri="{FF2B5EF4-FFF2-40B4-BE49-F238E27FC236}">
                <a16:creationId xmlns:a16="http://schemas.microsoft.com/office/drawing/2014/main" id="{E4EB0B1D-2E5B-4923-F3DC-8924E1DC2BE6}"/>
              </a:ext>
            </a:extLst>
          </p:cNvPr>
          <p:cNvSpPr txBox="1"/>
          <p:nvPr/>
        </p:nvSpPr>
        <p:spPr>
          <a:xfrm>
            <a:off x="1291012" y="768096"/>
            <a:ext cx="8243132" cy="5909310"/>
          </a:xfrm>
          <a:prstGeom prst="rect">
            <a:avLst/>
          </a:prstGeom>
          <a:noFill/>
        </p:spPr>
        <p:txBody>
          <a:bodyPr wrap="square" rtlCol="0">
            <a:spAutoFit/>
          </a:bodyPr>
          <a:lstStyle/>
          <a:p>
            <a:r>
              <a:rPr lang="en-US" sz="2400" dirty="0"/>
              <a:t>Federal Guidance from the US Department of Education – </a:t>
            </a:r>
          </a:p>
          <a:p>
            <a:r>
              <a:rPr lang="en-US" sz="2400" dirty="0"/>
              <a:t>National Technical Assistance Center</a:t>
            </a:r>
          </a:p>
          <a:p>
            <a:endParaRPr lang="en-US" sz="2400" dirty="0"/>
          </a:p>
          <a:p>
            <a:r>
              <a:rPr lang="en-US" sz="2400" dirty="0">
                <a:hlinkClick r:id="rId2"/>
              </a:rPr>
              <a:t>https://21stcclcntac.org/index.html</a:t>
            </a:r>
            <a:r>
              <a:rPr lang="en-US" sz="2400" dirty="0"/>
              <a:t> </a:t>
            </a:r>
          </a:p>
          <a:p>
            <a:endParaRPr lang="en-US" sz="2400" dirty="0"/>
          </a:p>
          <a:p>
            <a:endParaRPr lang="en-US" sz="2400" dirty="0"/>
          </a:p>
          <a:p>
            <a:r>
              <a:rPr lang="en-US" sz="2400" dirty="0"/>
              <a:t>Eleven implementation guides focus on helping programs build capacity to meet the needs of all students, including students with disabilities. Experts, advocates, and 21CCLC practitioners and program leaders contributed their knowledge and experience to support your efforts to create and sustain high-quality inclusive programs. </a:t>
            </a:r>
          </a:p>
          <a:p>
            <a:endParaRPr lang="en-US" sz="2400" dirty="0"/>
          </a:p>
          <a:p>
            <a:r>
              <a:rPr lang="en-US" sz="2400" dirty="0"/>
              <a:t>Guides available on the website: </a:t>
            </a:r>
            <a:r>
              <a:rPr lang="en-US" sz="2400" dirty="0">
                <a:hlinkClick r:id="rId3"/>
              </a:rPr>
              <a:t>www.iowa21cclc.com</a:t>
            </a:r>
            <a:r>
              <a:rPr lang="en-US" sz="2400" dirty="0"/>
              <a:t>	</a:t>
            </a:r>
          </a:p>
          <a:p>
            <a:endParaRPr lang="en-US" sz="2400" dirty="0"/>
          </a:p>
          <a:p>
            <a:endParaRPr lang="en-US" dirty="0"/>
          </a:p>
        </p:txBody>
      </p:sp>
    </p:spTree>
    <p:extLst>
      <p:ext uri="{BB962C8B-B14F-4D97-AF65-F5344CB8AC3E}">
        <p14:creationId xmlns:p14="http://schemas.microsoft.com/office/powerpoint/2010/main" val="3008660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activities</a:t>
            </a:r>
          </a:p>
        </p:txBody>
      </p:sp>
      <p:pic>
        <p:nvPicPr>
          <p:cNvPr id="3" name="Picture 2" descr="Students making slime as part of a STEM assignment."/>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587" y="3205369"/>
            <a:ext cx="2762250" cy="2954020"/>
          </a:xfrm>
          <a:prstGeom prst="rect">
            <a:avLst/>
          </a:prstGeom>
          <a:noFill/>
          <a:ln>
            <a:noFill/>
          </a:ln>
        </p:spPr>
      </p:pic>
      <p:pic>
        <p:nvPicPr>
          <p:cNvPr id="4" name="Picture 3" descr="Picture of students with violins."/>
          <p:cNvPicPr/>
          <p:nvPr/>
        </p:nvPicPr>
        <p:blipFill rotWithShape="1">
          <a:blip r:embed="rId3" cstate="screen">
            <a:extLst>
              <a:ext uri="{28A0092B-C50C-407E-A947-70E740481C1C}">
                <a14:useLocalDpi xmlns:a14="http://schemas.microsoft.com/office/drawing/2010/main"/>
              </a:ext>
            </a:extLst>
          </a:blip>
          <a:srcRect/>
          <a:stretch/>
        </p:blipFill>
        <p:spPr bwMode="auto">
          <a:xfrm>
            <a:off x="4112491" y="1828372"/>
            <a:ext cx="2900680" cy="2753995"/>
          </a:xfrm>
          <a:prstGeom prst="rect">
            <a:avLst/>
          </a:prstGeom>
          <a:noFill/>
          <a:ln>
            <a:noFill/>
          </a:ln>
          <a:extLst>
            <a:ext uri="{53640926-AAD7-44D8-BBD7-CCE9431645EC}">
              <a14:shadowObscured xmlns:a14="http://schemas.microsoft.com/office/drawing/2010/main"/>
            </a:ext>
          </a:extLst>
        </p:spPr>
      </p:pic>
      <p:pic>
        <p:nvPicPr>
          <p:cNvPr id="5" name="Picture 4" descr="Students in swimming pool"/>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3186" y="558800"/>
            <a:ext cx="3114040" cy="2379980"/>
          </a:xfrm>
          <a:prstGeom prst="rect">
            <a:avLst/>
          </a:prstGeom>
          <a:noFill/>
          <a:ln>
            <a:noFill/>
          </a:ln>
        </p:spPr>
      </p:pic>
      <p:pic>
        <p:nvPicPr>
          <p:cNvPr id="6" name="image6.png" descr="Picture of students working on projects."/>
          <p:cNvPicPr/>
          <p:nvPr/>
        </p:nvPicPr>
        <p:blipFill>
          <a:blip r:embed="rId5" cstate="screen">
            <a:extLst>
              <a:ext uri="{28A0092B-C50C-407E-A947-70E740481C1C}">
                <a14:useLocalDpi xmlns:a14="http://schemas.microsoft.com/office/drawing/2010/main"/>
              </a:ext>
            </a:extLst>
          </a:blip>
          <a:srcRect/>
          <a:stretch>
            <a:fillRect/>
          </a:stretch>
        </p:blipFill>
        <p:spPr>
          <a:xfrm>
            <a:off x="7643883" y="3451568"/>
            <a:ext cx="2480945" cy="3058795"/>
          </a:xfrm>
          <a:prstGeom prst="rect">
            <a:avLst/>
          </a:prstGeom>
          <a:ln/>
        </p:spPr>
      </p:pic>
    </p:spTree>
    <p:extLst>
      <p:ext uri="{BB962C8B-B14F-4D97-AF65-F5344CB8AC3E}">
        <p14:creationId xmlns:p14="http://schemas.microsoft.com/office/powerpoint/2010/main" val="2292770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4576" y="609600"/>
            <a:ext cx="7098866" cy="5888736"/>
          </a:xfrm>
          <a:prstGeom prst="rect">
            <a:avLst/>
          </a:prstGeom>
        </p:spPr>
      </p:pic>
    </p:spTree>
    <p:extLst>
      <p:ext uri="{BB962C8B-B14F-4D97-AF65-F5344CB8AC3E}">
        <p14:creationId xmlns:p14="http://schemas.microsoft.com/office/powerpoint/2010/main" val="23387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61135" y="0"/>
            <a:ext cx="3630865" cy="2943616"/>
          </a:xfrm>
          <a:prstGeom prst="rect">
            <a:avLst/>
          </a:prstGeom>
        </p:spPr>
      </p:pic>
      <p:pic>
        <p:nvPicPr>
          <p:cNvPr id="3" name="Picture 2"/>
          <p:cNvPicPr>
            <a:picLocks noChangeAspect="1"/>
          </p:cNvPicPr>
          <p:nvPr/>
        </p:nvPicPr>
        <p:blipFill>
          <a:blip r:embed="rId3"/>
          <a:stretch>
            <a:fillRect/>
          </a:stretch>
        </p:blipFill>
        <p:spPr>
          <a:xfrm>
            <a:off x="696310" y="2947166"/>
            <a:ext cx="5398861" cy="2951765"/>
          </a:xfrm>
          <a:prstGeom prst="rect">
            <a:avLst/>
          </a:prstGeom>
        </p:spPr>
      </p:pic>
      <p:sp>
        <p:nvSpPr>
          <p:cNvPr id="4" name="TextBox 3"/>
          <p:cNvSpPr txBox="1"/>
          <p:nvPr/>
        </p:nvSpPr>
        <p:spPr>
          <a:xfrm>
            <a:off x="137786" y="400833"/>
            <a:ext cx="8222932" cy="1938992"/>
          </a:xfrm>
          <a:prstGeom prst="rect">
            <a:avLst/>
          </a:prstGeom>
          <a:noFill/>
        </p:spPr>
        <p:txBody>
          <a:bodyPr wrap="square" rtlCol="0">
            <a:spAutoFit/>
          </a:bodyPr>
          <a:lstStyle/>
          <a:p>
            <a:r>
              <a:rPr lang="en-US" sz="2400" u="sng" dirty="0">
                <a:solidFill>
                  <a:srgbClr val="FFFF00"/>
                </a:solidFill>
              </a:rPr>
              <a:t>Best Practice Example: </a:t>
            </a:r>
            <a:r>
              <a:rPr lang="en-US" sz="2400" dirty="0">
                <a:solidFill>
                  <a:srgbClr val="FFFF00"/>
                </a:solidFill>
              </a:rPr>
              <a:t>  </a:t>
            </a:r>
            <a:r>
              <a:rPr lang="en-US" sz="2400" dirty="0"/>
              <a:t>Des Moines 2</a:t>
            </a:r>
            <a:r>
              <a:rPr lang="en-US" sz="2400" baseline="30000" dirty="0"/>
              <a:t>nd</a:t>
            </a:r>
            <a:r>
              <a:rPr lang="en-US" sz="2400" dirty="0"/>
              <a:t> Annual Chess Tournament for Elementary 21</a:t>
            </a:r>
            <a:r>
              <a:rPr lang="en-US" sz="2400" baseline="30000" dirty="0"/>
              <a:t>st</a:t>
            </a:r>
            <a:r>
              <a:rPr lang="en-US" sz="2400" dirty="0"/>
              <a:t> Century Students.    Over 100 people showed up to watch their children play chess for 2 hours.</a:t>
            </a:r>
          </a:p>
          <a:p>
            <a:endParaRPr lang="en-US" sz="2400" dirty="0"/>
          </a:p>
          <a:p>
            <a:r>
              <a:rPr lang="en-US" sz="2400" b="1" dirty="0">
                <a:solidFill>
                  <a:srgbClr val="FFFF00"/>
                </a:solidFill>
                <a:effectLst>
                  <a:outerShdw blurRad="38100" dist="38100" dir="2700000" algn="tl">
                    <a:srgbClr val="000000">
                      <a:alpha val="43137"/>
                    </a:srgbClr>
                  </a:outerShdw>
                </a:effectLst>
              </a:rPr>
              <a:t>This counts as a Family Engagement Activity.</a:t>
            </a:r>
          </a:p>
        </p:txBody>
      </p:sp>
      <p:sp>
        <p:nvSpPr>
          <p:cNvPr id="5" name="Oval Callout 4"/>
          <p:cNvSpPr/>
          <p:nvPr/>
        </p:nvSpPr>
        <p:spPr>
          <a:xfrm>
            <a:off x="5461348" y="4634631"/>
            <a:ext cx="5411244" cy="1102290"/>
          </a:xfrm>
          <a:prstGeom prst="wedgeEllipseCallout">
            <a:avLst>
              <a:gd name="adj1" fmla="val -50694"/>
              <a:gd name="adj2" fmla="val 114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like that my kids are learning a common core math standards for probability when they play chess.</a:t>
            </a:r>
          </a:p>
        </p:txBody>
      </p:sp>
    </p:spTree>
    <p:extLst>
      <p:ext uri="{BB962C8B-B14F-4D97-AF65-F5344CB8AC3E}">
        <p14:creationId xmlns:p14="http://schemas.microsoft.com/office/powerpoint/2010/main" val="2007730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0482" y="919654"/>
            <a:ext cx="6874213" cy="2903484"/>
          </a:xfrm>
          <a:prstGeom prst="rect">
            <a:avLst/>
          </a:prstGeom>
        </p:spPr>
      </p:pic>
      <p:sp>
        <p:nvSpPr>
          <p:cNvPr id="3" name="TextBox 2"/>
          <p:cNvSpPr txBox="1"/>
          <p:nvPr/>
        </p:nvSpPr>
        <p:spPr>
          <a:xfrm>
            <a:off x="8929655" y="874987"/>
            <a:ext cx="3262345" cy="2677656"/>
          </a:xfrm>
          <a:prstGeom prst="rect">
            <a:avLst/>
          </a:prstGeom>
          <a:noFill/>
        </p:spPr>
        <p:txBody>
          <a:bodyPr wrap="square" rtlCol="0">
            <a:spAutoFit/>
          </a:bodyPr>
          <a:lstStyle/>
          <a:p>
            <a:r>
              <a:rPr lang="en-US" sz="2800" dirty="0"/>
              <a:t>About half of our programs serve kids a full meal afterschool or provide a weekend backpack program.</a:t>
            </a:r>
          </a:p>
        </p:txBody>
      </p:sp>
      <p:sp>
        <p:nvSpPr>
          <p:cNvPr id="4" name="TextBox 3"/>
          <p:cNvSpPr txBox="1"/>
          <p:nvPr/>
        </p:nvSpPr>
        <p:spPr>
          <a:xfrm>
            <a:off x="1758298" y="4345453"/>
            <a:ext cx="7528143" cy="400110"/>
          </a:xfrm>
          <a:prstGeom prst="rect">
            <a:avLst/>
          </a:prstGeom>
          <a:noFill/>
        </p:spPr>
        <p:txBody>
          <a:bodyPr wrap="square" lIns="91440" tIns="45720" rIns="91440" bIns="45720" rtlCol="0" anchor="t">
            <a:spAutoFit/>
          </a:bodyPr>
          <a:lstStyle/>
          <a:p>
            <a:r>
              <a:rPr lang="en-US" sz="2000" b="1" err="1">
                <a:effectLst>
                  <a:outerShdw blurRad="38100" dist="38100" dir="2700000" algn="tl">
                    <a:srgbClr val="000000">
                      <a:alpha val="43137"/>
                    </a:srgbClr>
                  </a:outerShdw>
                </a:effectLst>
              </a:rPr>
              <a:t>Hyvee</a:t>
            </a:r>
            <a:r>
              <a:rPr lang="en-US" sz="2000" b="1" dirty="0">
                <a:effectLst>
                  <a:outerShdw blurRad="38100" dist="38100" dir="2700000" algn="tl">
                    <a:srgbClr val="000000">
                      <a:alpha val="43137"/>
                    </a:srgbClr>
                  </a:outerShdw>
                </a:effectLst>
              </a:rPr>
              <a:t> can provide free nutrition education for your program</a:t>
            </a:r>
          </a:p>
        </p:txBody>
      </p:sp>
    </p:spTree>
    <p:extLst>
      <p:ext uri="{BB962C8B-B14F-4D97-AF65-F5344CB8AC3E}">
        <p14:creationId xmlns:p14="http://schemas.microsoft.com/office/powerpoint/2010/main" val="40735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1095959"/>
            <a:ext cx="10131427" cy="1468800"/>
          </a:xfrm>
        </p:spPr>
        <p:txBody>
          <a:bodyPr/>
          <a:lstStyle/>
          <a:p>
            <a:r>
              <a:rPr lang="en-US" dirty="0"/>
              <a:t>Food is an important part of these young people’s lives!</a:t>
            </a:r>
          </a:p>
        </p:txBody>
      </p:sp>
      <p:sp>
        <p:nvSpPr>
          <p:cNvPr id="3" name="Text Placeholder 2"/>
          <p:cNvSpPr>
            <a:spLocks noGrp="1"/>
          </p:cNvSpPr>
          <p:nvPr>
            <p:ph type="body" idx="1"/>
          </p:nvPr>
        </p:nvSpPr>
        <p:spPr>
          <a:xfrm>
            <a:off x="685799" y="2731911"/>
            <a:ext cx="10131428" cy="2905870"/>
          </a:xfrm>
        </p:spPr>
        <p:txBody>
          <a:bodyPr/>
          <a:lstStyle/>
          <a:p>
            <a:r>
              <a:rPr lang="en-US" dirty="0"/>
              <a:t>March 23, best Practice webinar recording: </a:t>
            </a:r>
            <a:r>
              <a:rPr lang="en-US" dirty="0">
                <a:hlinkClick r:id="rId2"/>
              </a:rPr>
              <a:t>https://www.youtube.com/watch?v=ts0L1UYssIM</a:t>
            </a:r>
            <a:r>
              <a:rPr lang="en-US" dirty="0"/>
              <a:t> </a:t>
            </a:r>
          </a:p>
          <a:p>
            <a:endParaRPr lang="en-US" dirty="0"/>
          </a:p>
          <a:p>
            <a:r>
              <a:rPr lang="en-US" dirty="0"/>
              <a:t>Website: </a:t>
            </a:r>
            <a:r>
              <a:rPr lang="en-US" u="sng" dirty="0">
                <a:solidFill>
                  <a:schemeClr val="hlink"/>
                </a:solidFill>
                <a:hlinkClick r:id="rId3"/>
              </a:rPr>
              <a:t>https://educateiowa.gov/pk-12/nutrition-programs/</a:t>
            </a:r>
            <a:endParaRPr lang="en-US" sz="1600" dirty="0"/>
          </a:p>
          <a:p>
            <a:endParaRPr lang="en-US" dirty="0"/>
          </a:p>
        </p:txBody>
      </p:sp>
      <p:sp>
        <p:nvSpPr>
          <p:cNvPr id="4" name="TextBox 3">
            <a:extLst>
              <a:ext uri="{FF2B5EF4-FFF2-40B4-BE49-F238E27FC236}">
                <a16:creationId xmlns:a16="http://schemas.microsoft.com/office/drawing/2014/main" id="{420FA52B-3008-DB8D-73ED-572CF6545EC1}"/>
              </a:ext>
            </a:extLst>
          </p:cNvPr>
          <p:cNvSpPr txBox="1"/>
          <p:nvPr/>
        </p:nvSpPr>
        <p:spPr>
          <a:xfrm>
            <a:off x="685799" y="4825388"/>
            <a:ext cx="10820402" cy="1200329"/>
          </a:xfrm>
          <a:prstGeom prst="rect">
            <a:avLst/>
          </a:prstGeom>
          <a:noFill/>
        </p:spPr>
        <p:txBody>
          <a:bodyPr wrap="square" rtlCol="0">
            <a:spAutoFit/>
          </a:bodyPr>
          <a:lstStyle/>
          <a:p>
            <a:r>
              <a:rPr lang="en-US" sz="2400" i="1" dirty="0"/>
              <a:t>Did you know that you can receive 5 BONUS points on your application if you serve children a full meal in partnership with a local food bank or your school food service using special afterschool funding from the USDA?</a:t>
            </a:r>
          </a:p>
        </p:txBody>
      </p:sp>
    </p:spTree>
    <p:extLst>
      <p:ext uri="{BB962C8B-B14F-4D97-AF65-F5344CB8AC3E}">
        <p14:creationId xmlns:p14="http://schemas.microsoft.com/office/powerpoint/2010/main" val="1234982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1056362"/>
          </a:xfrm>
        </p:spPr>
        <p:txBody>
          <a:bodyPr/>
          <a:lstStyle/>
          <a:p>
            <a:r>
              <a:rPr lang="en-US" dirty="0">
                <a:solidFill>
                  <a:srgbClr val="FFFF00"/>
                </a:solidFill>
              </a:rPr>
              <a:t>Support &amp; Monitoring:  Site visits</a:t>
            </a:r>
          </a:p>
        </p:txBody>
      </p:sp>
      <p:sp>
        <p:nvSpPr>
          <p:cNvPr id="3" name="Content Placeholder 2"/>
          <p:cNvSpPr>
            <a:spLocks noGrp="1"/>
          </p:cNvSpPr>
          <p:nvPr>
            <p:ph idx="1"/>
          </p:nvPr>
        </p:nvSpPr>
        <p:spPr>
          <a:xfrm>
            <a:off x="332553" y="1853421"/>
            <a:ext cx="11160200" cy="4735637"/>
          </a:xfrm>
        </p:spPr>
        <p:txBody>
          <a:bodyPr>
            <a:normAutofit fontScale="55000" lnSpcReduction="20000"/>
          </a:bodyPr>
          <a:lstStyle/>
          <a:p>
            <a:pPr marL="0" indent="0">
              <a:buNone/>
            </a:pPr>
            <a:r>
              <a:rPr lang="en-US" sz="5100" dirty="0">
                <a:solidFill>
                  <a:srgbClr val="FFFF00"/>
                </a:solidFill>
              </a:rPr>
              <a:t>We have three different ways to support and monitor programs.  </a:t>
            </a:r>
          </a:p>
          <a:p>
            <a:pPr marL="0" indent="0">
              <a:buNone/>
            </a:pPr>
            <a:endParaRPr lang="en-US" sz="5100" dirty="0">
              <a:solidFill>
                <a:srgbClr val="FFFF00"/>
              </a:solidFill>
            </a:endParaRPr>
          </a:p>
          <a:p>
            <a:r>
              <a:rPr lang="en-US" sz="5100" dirty="0">
                <a:solidFill>
                  <a:srgbClr val="FFFF00"/>
                </a:solidFill>
              </a:rPr>
              <a:t>First </a:t>
            </a:r>
            <a:r>
              <a:rPr lang="en-US" sz="5100" dirty="0"/>
              <a:t>the IAA will help new grantees with your Professional Development needs and answer startup questions.</a:t>
            </a:r>
          </a:p>
          <a:p>
            <a:r>
              <a:rPr lang="en-US" sz="5100" dirty="0">
                <a:solidFill>
                  <a:srgbClr val="FFFF00"/>
                </a:solidFill>
              </a:rPr>
              <a:t>Second</a:t>
            </a:r>
            <a:r>
              <a:rPr lang="en-US" sz="5100" dirty="0"/>
              <a:t>, The DE Site Visit.  There is an 11 page monitoring checklist used and posted online.   This will be sent to you via email before a site visit. </a:t>
            </a:r>
          </a:p>
          <a:p>
            <a:r>
              <a:rPr lang="en-US" sz="5100" dirty="0">
                <a:solidFill>
                  <a:srgbClr val="FFFF00"/>
                </a:solidFill>
              </a:rPr>
              <a:t>Third,</a:t>
            </a:r>
            <a:r>
              <a:rPr lang="en-US" sz="5100" dirty="0"/>
              <a:t> the DE Comprehensive Site Visit- after 3 years, to determine if you qualify for an additional 2 years of funding.</a:t>
            </a:r>
          </a:p>
          <a:p>
            <a:endParaRPr lang="en-US" sz="3400" dirty="0"/>
          </a:p>
          <a:p>
            <a:r>
              <a:rPr lang="en-US" sz="5100" dirty="0">
                <a:solidFill>
                  <a:srgbClr val="FFC000"/>
                </a:solidFill>
              </a:rPr>
              <a:t>Note: Some DE site visits may be virtual via ZOOM.</a:t>
            </a:r>
          </a:p>
          <a:p>
            <a:endParaRPr lang="en-US" sz="3400" dirty="0"/>
          </a:p>
          <a:p>
            <a:pPr marL="0" indent="0">
              <a:buNone/>
            </a:pPr>
            <a:endParaRPr lang="en-US" dirty="0"/>
          </a:p>
        </p:txBody>
      </p:sp>
    </p:spTree>
    <p:extLst>
      <p:ext uri="{BB962C8B-B14F-4D97-AF65-F5344CB8AC3E}">
        <p14:creationId xmlns:p14="http://schemas.microsoft.com/office/powerpoint/2010/main" val="250578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1146047"/>
          </a:xfrm>
        </p:spPr>
        <p:txBody>
          <a:bodyPr/>
          <a:lstStyle/>
          <a:p>
            <a:r>
              <a:rPr lang="en-US" dirty="0"/>
              <a:t>IAA Best Practice Contacts</a:t>
            </a:r>
          </a:p>
        </p:txBody>
      </p:sp>
      <p:sp>
        <p:nvSpPr>
          <p:cNvPr id="3" name="Text Placeholder 2"/>
          <p:cNvSpPr>
            <a:spLocks noGrp="1"/>
          </p:cNvSpPr>
          <p:nvPr>
            <p:ph type="body" idx="1"/>
          </p:nvPr>
        </p:nvSpPr>
        <p:spPr>
          <a:xfrm>
            <a:off x="685800" y="1645920"/>
            <a:ext cx="10131428" cy="4145280"/>
          </a:xfrm>
        </p:spPr>
        <p:txBody>
          <a:bodyPr/>
          <a:lstStyle/>
          <a:p>
            <a:r>
              <a:rPr lang="en-US" dirty="0"/>
              <a:t>Designed to help sites identify best practices and activities to improve their program and prepare sites for their official IDOE site visit.  </a:t>
            </a:r>
          </a:p>
          <a:p>
            <a:pPr marL="342900" indent="-342900">
              <a:buFont typeface="Arial" panose="020B0604020202020204" pitchFamily="34" charset="0"/>
              <a:buChar char="•"/>
            </a:pPr>
            <a:r>
              <a:rPr lang="en-US" dirty="0"/>
              <a:t>Numbers: students, staff, volunteers</a:t>
            </a:r>
          </a:p>
          <a:p>
            <a:pPr marL="342900" indent="-342900">
              <a:buFont typeface="Arial" panose="020B0604020202020204" pitchFamily="34" charset="0"/>
              <a:buChar char="•"/>
            </a:pPr>
            <a:r>
              <a:rPr lang="en-US" dirty="0"/>
              <a:t>Site goals</a:t>
            </a:r>
          </a:p>
          <a:p>
            <a:pPr marL="342900" indent="-342900">
              <a:buFont typeface="Arial" panose="020B0604020202020204" pitchFamily="34" charset="0"/>
              <a:buChar char="•"/>
            </a:pPr>
            <a:r>
              <a:rPr lang="en-US" dirty="0"/>
              <a:t>Partners</a:t>
            </a:r>
          </a:p>
          <a:p>
            <a:pPr marL="342900" indent="-342900">
              <a:buFont typeface="Arial" panose="020B0604020202020204" pitchFamily="34" charset="0"/>
              <a:buChar char="•"/>
            </a:pPr>
            <a:r>
              <a:rPr lang="en-US" dirty="0"/>
              <a:t>Best practices currently in place</a:t>
            </a:r>
          </a:p>
          <a:p>
            <a:pPr marL="342900" indent="-342900">
              <a:buFont typeface="Arial" panose="020B0604020202020204" pitchFamily="34" charset="0"/>
              <a:buChar char="•"/>
            </a:pPr>
            <a:r>
              <a:rPr lang="en-US" dirty="0"/>
              <a:t>Plan for professional development</a:t>
            </a:r>
          </a:p>
          <a:p>
            <a:pPr marL="342900" indent="-342900">
              <a:buFont typeface="Arial" panose="020B0604020202020204" pitchFamily="34" charset="0"/>
              <a:buChar char="•"/>
            </a:pPr>
            <a:r>
              <a:rPr lang="en-US" dirty="0"/>
              <a:t>Support needed</a:t>
            </a:r>
          </a:p>
          <a:p>
            <a:pPr marL="342900" indent="-342900">
              <a:buFont typeface="Arial" panose="020B0604020202020204" pitchFamily="34" charset="0"/>
              <a:buChar char="•"/>
            </a:pPr>
            <a:r>
              <a:rPr lang="en-US" dirty="0"/>
              <a:t>Next steps/TA</a:t>
            </a:r>
          </a:p>
        </p:txBody>
      </p:sp>
    </p:spTree>
    <p:extLst>
      <p:ext uri="{BB962C8B-B14F-4D97-AF65-F5344CB8AC3E}">
        <p14:creationId xmlns:p14="http://schemas.microsoft.com/office/powerpoint/2010/main" val="164873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734" y="1790700"/>
            <a:ext cx="8515350" cy="5067300"/>
          </a:xfrm>
          <a:prstGeom prst="rect">
            <a:avLst/>
          </a:prstGeom>
        </p:spPr>
      </p:pic>
      <p:pic>
        <p:nvPicPr>
          <p:cNvPr id="5" name="Picture 4"/>
          <p:cNvPicPr>
            <a:picLocks noChangeAspect="1"/>
          </p:cNvPicPr>
          <p:nvPr/>
        </p:nvPicPr>
        <p:blipFill>
          <a:blip r:embed="rId3"/>
          <a:stretch>
            <a:fillRect/>
          </a:stretch>
        </p:blipFill>
        <p:spPr>
          <a:xfrm>
            <a:off x="109734" y="828414"/>
            <a:ext cx="5695950" cy="933450"/>
          </a:xfrm>
          <a:prstGeom prst="rect">
            <a:avLst/>
          </a:prstGeom>
        </p:spPr>
      </p:pic>
      <p:sp>
        <p:nvSpPr>
          <p:cNvPr id="6" name="TextBox 5"/>
          <p:cNvSpPr txBox="1"/>
          <p:nvPr/>
        </p:nvSpPr>
        <p:spPr>
          <a:xfrm>
            <a:off x="5924810" y="828414"/>
            <a:ext cx="6084309" cy="830997"/>
          </a:xfrm>
          <a:prstGeom prst="rect">
            <a:avLst/>
          </a:prstGeom>
          <a:noFill/>
        </p:spPr>
        <p:txBody>
          <a:bodyPr wrap="square" rtlCol="0">
            <a:spAutoFit/>
          </a:bodyPr>
          <a:lstStyle/>
          <a:p>
            <a:r>
              <a:rPr lang="en-US" sz="2400" dirty="0"/>
              <a:t>Reading aloud to the </a:t>
            </a:r>
            <a:r>
              <a:rPr lang="en-US" sz="2400" dirty="0">
                <a:solidFill>
                  <a:srgbClr val="FFC000"/>
                </a:solidFill>
              </a:rPr>
              <a:t>children-meeting Iowa Core Standards which is a BEST PRACTICE</a:t>
            </a:r>
          </a:p>
        </p:txBody>
      </p:sp>
      <p:sp>
        <p:nvSpPr>
          <p:cNvPr id="2" name="TextBox 1">
            <a:extLst>
              <a:ext uri="{FF2B5EF4-FFF2-40B4-BE49-F238E27FC236}">
                <a16:creationId xmlns:a16="http://schemas.microsoft.com/office/drawing/2014/main" id="{49037EE7-F6C1-475C-BA99-A78F20DC05F5}"/>
              </a:ext>
            </a:extLst>
          </p:cNvPr>
          <p:cNvSpPr txBox="1"/>
          <p:nvPr/>
        </p:nvSpPr>
        <p:spPr>
          <a:xfrm>
            <a:off x="8972550" y="3120390"/>
            <a:ext cx="2413609" cy="1569660"/>
          </a:xfrm>
          <a:prstGeom prst="rect">
            <a:avLst/>
          </a:prstGeom>
          <a:noFill/>
        </p:spPr>
        <p:txBody>
          <a:bodyPr wrap="square" rtlCol="0">
            <a:spAutoFit/>
          </a:bodyPr>
          <a:lstStyle/>
          <a:p>
            <a:r>
              <a:rPr lang="en-US" sz="2400" dirty="0">
                <a:solidFill>
                  <a:srgbClr val="FFC000"/>
                </a:solidFill>
              </a:rPr>
              <a:t>VIC TIP- </a:t>
            </a:r>
            <a:r>
              <a:rPr lang="en-US" sz="2400" dirty="0"/>
              <a:t>Weather permitting, you could do a read aloud outside  </a:t>
            </a:r>
          </a:p>
        </p:txBody>
      </p:sp>
    </p:spTree>
    <p:extLst>
      <p:ext uri="{BB962C8B-B14F-4D97-AF65-F5344CB8AC3E}">
        <p14:creationId xmlns:p14="http://schemas.microsoft.com/office/powerpoint/2010/main" val="2024612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5071"/>
            <a:ext cx="10131425" cy="1456267"/>
          </a:xfrm>
        </p:spPr>
        <p:txBody>
          <a:bodyPr/>
          <a:lstStyle/>
          <a:p>
            <a:r>
              <a:rPr lang="en-US" b="1" u="sng" dirty="0">
                <a:solidFill>
                  <a:srgbClr val="FFFF00"/>
                </a:solidFill>
              </a:rPr>
              <a:t>On Site Monitoring Visits:</a:t>
            </a:r>
          </a:p>
        </p:txBody>
      </p:sp>
      <p:sp>
        <p:nvSpPr>
          <p:cNvPr id="3" name="Content Placeholder 2"/>
          <p:cNvSpPr>
            <a:spLocks noGrp="1"/>
          </p:cNvSpPr>
          <p:nvPr>
            <p:ph idx="1"/>
          </p:nvPr>
        </p:nvSpPr>
        <p:spPr>
          <a:xfrm>
            <a:off x="685801" y="1791338"/>
            <a:ext cx="10863196" cy="4809878"/>
          </a:xfrm>
          <a:solidFill>
            <a:schemeClr val="bg2"/>
          </a:solidFill>
        </p:spPr>
        <p:txBody>
          <a:bodyPr>
            <a:normAutofit/>
          </a:bodyPr>
          <a:lstStyle/>
          <a:p>
            <a:r>
              <a:rPr lang="en-US" sz="3300" b="1" dirty="0"/>
              <a:t>There is an 11 page monitoring checklist used in the regular DE site visit. This is Appendix D in the RFA.</a:t>
            </a:r>
            <a:endParaRPr lang="en-US" dirty="0"/>
          </a:p>
          <a:p>
            <a:endParaRPr lang="en-US" dirty="0"/>
          </a:p>
          <a:p>
            <a:endParaRPr lang="en-US" dirty="0"/>
          </a:p>
          <a:p>
            <a:pPr marL="0" indent="0">
              <a:buNone/>
            </a:pPr>
            <a:endParaRPr lang="en-US" sz="3100" dirty="0"/>
          </a:p>
          <a:p>
            <a:pPr marL="0" indent="0">
              <a:buNone/>
            </a:pPr>
            <a:endParaRPr lang="en-US" sz="3100" dirty="0"/>
          </a:p>
          <a:p>
            <a:pPr marL="0" indent="0">
              <a:buNone/>
            </a:pPr>
            <a:r>
              <a:rPr lang="en-US" sz="3100" b="1" dirty="0"/>
              <a:t>Sites that offer more than 60 hours of contact time per month or more than 30 days of summer school can earn an EXCEEDS on their monitoring report.</a:t>
            </a:r>
          </a:p>
        </p:txBody>
      </p:sp>
      <p:pic>
        <p:nvPicPr>
          <p:cNvPr id="4" name="Picture 3"/>
          <p:cNvPicPr>
            <a:picLocks noChangeAspect="1"/>
          </p:cNvPicPr>
          <p:nvPr/>
        </p:nvPicPr>
        <p:blipFill>
          <a:blip r:embed="rId2" cstate="print"/>
          <a:stretch>
            <a:fillRect/>
          </a:stretch>
        </p:blipFill>
        <p:spPr>
          <a:xfrm>
            <a:off x="212942" y="3247820"/>
            <a:ext cx="11590739" cy="1687434"/>
          </a:xfrm>
          <a:prstGeom prst="rect">
            <a:avLst/>
          </a:prstGeom>
        </p:spPr>
      </p:pic>
    </p:spTree>
    <p:extLst>
      <p:ext uri="{BB962C8B-B14F-4D97-AF65-F5344CB8AC3E}">
        <p14:creationId xmlns:p14="http://schemas.microsoft.com/office/powerpoint/2010/main" val="119729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F97E-0A35-9317-7BCB-C787F512DD0D}"/>
              </a:ext>
            </a:extLst>
          </p:cNvPr>
          <p:cNvSpPr>
            <a:spLocks noGrp="1"/>
          </p:cNvSpPr>
          <p:nvPr>
            <p:ph type="title"/>
          </p:nvPr>
        </p:nvSpPr>
        <p:spPr>
          <a:xfrm>
            <a:off x="685801" y="870333"/>
            <a:ext cx="10131425" cy="1195533"/>
          </a:xfrm>
          <a:solidFill>
            <a:schemeClr val="tx1">
              <a:lumMod val="85000"/>
            </a:schemeClr>
          </a:solidFill>
        </p:spPr>
        <p:txBody>
          <a:bodyPr>
            <a:noAutofit/>
          </a:bodyPr>
          <a:lstStyle/>
          <a:p>
            <a:r>
              <a:rPr lang="en-US" sz="1600" u="none" strike="noStrike" kern="0" spc="0" dirty="0">
                <a:solidFill>
                  <a:srgbClr val="000000"/>
                </a:solidFill>
                <a:effectLst/>
                <a:uFill>
                  <a:solidFill>
                    <a:srgbClr val="000000"/>
                  </a:solidFill>
                </a:uFill>
                <a:latin typeface="Arial" panose="020B0604020202020204" pitchFamily="34" charset="0"/>
                <a:ea typeface="Arial Unicode MS"/>
                <a:cs typeface="Arial Unicode MS"/>
              </a:rPr>
              <a:t>Describe how the SEA provides training</a:t>
            </a:r>
            <a:r>
              <a:rPr lang="en-US" sz="2400" u="none" strike="noStrike" kern="0" spc="0" dirty="0">
                <a:solidFill>
                  <a:srgbClr val="000000"/>
                </a:solidFill>
                <a:effectLst/>
                <a:uFill>
                  <a:solidFill>
                    <a:srgbClr val="000000"/>
                  </a:solidFill>
                </a:uFill>
                <a:latin typeface="Arial" panose="020B0604020202020204" pitchFamily="34" charset="0"/>
                <a:ea typeface="Arial Unicode MS"/>
                <a:cs typeface="Arial Unicode MS"/>
              </a:rPr>
              <a:t> </a:t>
            </a:r>
            <a:r>
              <a:rPr lang="en-US" sz="1400" u="none" strike="noStrike" kern="0" spc="0" dirty="0">
                <a:solidFill>
                  <a:srgbClr val="000000"/>
                </a:solidFill>
                <a:effectLst/>
                <a:uFill>
                  <a:solidFill>
                    <a:srgbClr val="000000"/>
                  </a:solidFill>
                </a:uFill>
                <a:latin typeface="Arial" panose="020B0604020202020204" pitchFamily="34" charset="0"/>
                <a:ea typeface="Arial Unicode MS"/>
                <a:cs typeface="Arial Unicode MS"/>
              </a:rPr>
              <a:t>to subgrantees that support the professional development of program administrators and staff to increase the programs’ capacity, including measures of effectiveness. </a:t>
            </a:r>
            <a:r>
              <a:rPr lang="en-US" sz="14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§4202(c)(3)(B</a:t>
            </a:r>
            <a:r>
              <a:rPr lang="en-US" sz="11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 </a:t>
            </a:r>
            <a:r>
              <a:rPr lang="en-US" sz="16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§4202(c)(3)(D), </a:t>
            </a:r>
            <a:r>
              <a:rPr lang="en-US" sz="1400"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and </a:t>
            </a:r>
            <a:r>
              <a:rPr lang="en-US" sz="24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a:t>
            </a:r>
            <a:r>
              <a:rPr lang="en-US" sz="16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4203(a)(6</a:t>
            </a:r>
            <a:r>
              <a:rPr lang="en-US" sz="24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a:t>
            </a:r>
            <a:br>
              <a:rPr lang="en-US" sz="3200" u="none" strike="noStrike" kern="0" spc="0" dirty="0">
                <a:solidFill>
                  <a:srgbClr val="000000"/>
                </a:solidFill>
                <a:effectLst/>
                <a:uFill>
                  <a:solidFill>
                    <a:srgbClr val="000000"/>
                  </a:solidFill>
                </a:uFill>
                <a:latin typeface="Times New Roman" panose="02020603050405020304" pitchFamily="18" charset="0"/>
                <a:ea typeface="Arial Unicode MS"/>
                <a:cs typeface="Arial Unicode MS"/>
              </a:rPr>
            </a:br>
            <a:endParaRPr lang="en-US" sz="2400" dirty="0"/>
          </a:p>
        </p:txBody>
      </p:sp>
      <p:pic>
        <p:nvPicPr>
          <p:cNvPr id="5" name="Content Placeholder 4">
            <a:extLst>
              <a:ext uri="{FF2B5EF4-FFF2-40B4-BE49-F238E27FC236}">
                <a16:creationId xmlns:a16="http://schemas.microsoft.com/office/drawing/2014/main" id="{44989500-A1AF-D3EE-04C4-038C879E8871}"/>
              </a:ext>
            </a:extLst>
          </p:cNvPr>
          <p:cNvPicPr>
            <a:picLocks noGrp="1" noChangeAspect="1"/>
          </p:cNvPicPr>
          <p:nvPr>
            <p:ph idx="1"/>
          </p:nvPr>
        </p:nvPicPr>
        <p:blipFill>
          <a:blip r:embed="rId2"/>
          <a:stretch>
            <a:fillRect/>
          </a:stretch>
        </p:blipFill>
        <p:spPr>
          <a:xfrm>
            <a:off x="685800" y="2981756"/>
            <a:ext cx="10131425" cy="1969226"/>
          </a:xfrm>
          <a:solidFill>
            <a:schemeClr val="tx1">
              <a:lumMod val="95000"/>
            </a:schemeClr>
          </a:solidFill>
        </p:spPr>
      </p:pic>
      <p:sp>
        <p:nvSpPr>
          <p:cNvPr id="6" name="Rectangle 5">
            <a:extLst>
              <a:ext uri="{FF2B5EF4-FFF2-40B4-BE49-F238E27FC236}">
                <a16:creationId xmlns:a16="http://schemas.microsoft.com/office/drawing/2014/main" id="{3F04D2E1-3FB7-A8DF-0321-C78FFA734FBE}"/>
              </a:ext>
            </a:extLst>
          </p:cNvPr>
          <p:cNvSpPr/>
          <p:nvPr/>
        </p:nvSpPr>
        <p:spPr>
          <a:xfrm>
            <a:off x="685801" y="4230477"/>
            <a:ext cx="10131425" cy="6940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E34D2A-581A-7043-D796-EB63D76BEBC4}"/>
              </a:ext>
            </a:extLst>
          </p:cNvPr>
          <p:cNvSpPr txBox="1"/>
          <p:nvPr/>
        </p:nvSpPr>
        <p:spPr>
          <a:xfrm>
            <a:off x="685800" y="5618335"/>
            <a:ext cx="11377670" cy="830997"/>
          </a:xfrm>
          <a:prstGeom prst="rect">
            <a:avLst/>
          </a:prstGeom>
          <a:noFill/>
        </p:spPr>
        <p:txBody>
          <a:bodyPr wrap="square">
            <a:spAutoFit/>
          </a:bodyPr>
          <a:lstStyle/>
          <a:p>
            <a:r>
              <a:rPr lang="en-US" sz="2400" dirty="0">
                <a:hlinkClick r:id="rId3"/>
              </a:rPr>
              <a:t>https://www.iowa21cclc.com/professional-development</a:t>
            </a:r>
            <a:r>
              <a:rPr lang="en-US" sz="2400" dirty="0"/>
              <a:t>  </a:t>
            </a:r>
          </a:p>
          <a:p>
            <a:r>
              <a:rPr lang="en-US" sz="2400" dirty="0"/>
              <a:t>PD from the Iowa Afterschool Alliance</a:t>
            </a:r>
          </a:p>
        </p:txBody>
      </p:sp>
    </p:spTree>
    <p:extLst>
      <p:ext uri="{BB962C8B-B14F-4D97-AF65-F5344CB8AC3E}">
        <p14:creationId xmlns:p14="http://schemas.microsoft.com/office/powerpoint/2010/main" val="1944177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31242" y="174886"/>
            <a:ext cx="6770936" cy="3385278"/>
          </a:xfrm>
          <a:prstGeom prst="rect">
            <a:avLst/>
          </a:prstGeom>
        </p:spPr>
      </p:pic>
      <p:sp>
        <p:nvSpPr>
          <p:cNvPr id="5" name="Oval Callout 4"/>
          <p:cNvSpPr/>
          <p:nvPr/>
        </p:nvSpPr>
        <p:spPr>
          <a:xfrm>
            <a:off x="375781" y="375781"/>
            <a:ext cx="4384109" cy="2430049"/>
          </a:xfrm>
          <a:prstGeom prst="wedgeEllipseCallout">
            <a:avLst>
              <a:gd name="adj1" fmla="val 129453"/>
              <a:gd name="adj2" fmla="val 43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snack today was much better than we usually get.</a:t>
            </a:r>
          </a:p>
          <a:p>
            <a:pPr algn="ctr"/>
            <a:endParaRPr lang="en-US" sz="2800" dirty="0"/>
          </a:p>
        </p:txBody>
      </p:sp>
      <p:sp>
        <p:nvSpPr>
          <p:cNvPr id="6" name="TextBox 5"/>
          <p:cNvSpPr txBox="1"/>
          <p:nvPr/>
        </p:nvSpPr>
        <p:spPr>
          <a:xfrm>
            <a:off x="250521" y="3556707"/>
            <a:ext cx="6777060" cy="3385542"/>
          </a:xfrm>
          <a:prstGeom prst="rect">
            <a:avLst/>
          </a:prstGeom>
          <a:noFill/>
        </p:spPr>
        <p:txBody>
          <a:bodyPr wrap="square" rtlCol="0">
            <a:spAutoFit/>
          </a:bodyPr>
          <a:lstStyle/>
          <a:p>
            <a:r>
              <a:rPr lang="en-US" sz="2800" dirty="0"/>
              <a:t>Talking with the children on a site visit provides un-scripted information about the program.</a:t>
            </a:r>
          </a:p>
          <a:p>
            <a:endParaRPr lang="en-US" sz="2800" dirty="0"/>
          </a:p>
          <a:p>
            <a:r>
              <a:rPr lang="en-US" sz="2800" dirty="0"/>
              <a:t>I ask them: “Do you like the program?”</a:t>
            </a:r>
          </a:p>
          <a:p>
            <a:r>
              <a:rPr lang="en-US" sz="2800" dirty="0"/>
              <a:t>What was your favorite activity?</a:t>
            </a:r>
          </a:p>
          <a:p>
            <a:r>
              <a:rPr lang="en-US" sz="2800" dirty="0"/>
              <a:t>Are you making new friends?</a:t>
            </a:r>
          </a:p>
          <a:p>
            <a:endParaRPr lang="en-US" dirty="0"/>
          </a:p>
        </p:txBody>
      </p:sp>
    </p:spTree>
    <p:extLst>
      <p:ext uri="{BB962C8B-B14F-4D97-AF65-F5344CB8AC3E}">
        <p14:creationId xmlns:p14="http://schemas.microsoft.com/office/powerpoint/2010/main" val="935761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84"/>
            <a:ext cx="9156526" cy="6839815"/>
          </a:xfrm>
          <a:prstGeom prst="rect">
            <a:avLst/>
          </a:prstGeom>
        </p:spPr>
      </p:pic>
      <p:pic>
        <p:nvPicPr>
          <p:cNvPr id="4" name="Picture 3"/>
          <p:cNvPicPr>
            <a:picLocks noChangeAspect="1"/>
          </p:cNvPicPr>
          <p:nvPr/>
        </p:nvPicPr>
        <p:blipFill>
          <a:blip r:embed="rId3" cstate="print"/>
          <a:stretch>
            <a:fillRect/>
          </a:stretch>
        </p:blipFill>
        <p:spPr>
          <a:xfrm>
            <a:off x="9156526" y="0"/>
            <a:ext cx="3035473" cy="3035473"/>
          </a:xfrm>
          <a:prstGeom prst="rect">
            <a:avLst/>
          </a:prstGeom>
        </p:spPr>
      </p:pic>
      <p:sp>
        <p:nvSpPr>
          <p:cNvPr id="5" name="TextBox 4"/>
          <p:cNvSpPr txBox="1"/>
          <p:nvPr/>
        </p:nvSpPr>
        <p:spPr>
          <a:xfrm>
            <a:off x="9208717" y="3256767"/>
            <a:ext cx="2931090" cy="3170099"/>
          </a:xfrm>
          <a:prstGeom prst="rect">
            <a:avLst/>
          </a:prstGeom>
          <a:noFill/>
        </p:spPr>
        <p:txBody>
          <a:bodyPr wrap="square" rtlCol="0">
            <a:spAutoFit/>
          </a:bodyPr>
          <a:lstStyle/>
          <a:p>
            <a:r>
              <a:rPr lang="en-US" sz="2000" dirty="0"/>
              <a:t>Iowa was approved by the US DOE to do Risk Assessment and Monitoring as part of our regular operations.</a:t>
            </a:r>
          </a:p>
          <a:p>
            <a:endParaRPr lang="en-US" sz="2000" dirty="0"/>
          </a:p>
          <a:p>
            <a:r>
              <a:rPr lang="en-US" sz="2000" dirty="0"/>
              <a:t>Other states require an annual risk assessment and monitoring report to be submitted by grantees.</a:t>
            </a:r>
          </a:p>
        </p:txBody>
      </p:sp>
    </p:spTree>
    <p:extLst>
      <p:ext uri="{BB962C8B-B14F-4D97-AF65-F5344CB8AC3E}">
        <p14:creationId xmlns:p14="http://schemas.microsoft.com/office/powerpoint/2010/main" val="1317329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6175" y="3694938"/>
            <a:ext cx="7615825" cy="3163062"/>
          </a:xfrm>
          <a:prstGeom prst="rect">
            <a:avLst/>
          </a:prstGeom>
        </p:spPr>
      </p:pic>
      <p:sp>
        <p:nvSpPr>
          <p:cNvPr id="3" name="TextBox 2"/>
          <p:cNvSpPr txBox="1"/>
          <p:nvPr/>
        </p:nvSpPr>
        <p:spPr>
          <a:xfrm>
            <a:off x="313151" y="162837"/>
            <a:ext cx="9586585" cy="3847207"/>
          </a:xfrm>
          <a:prstGeom prst="rect">
            <a:avLst/>
          </a:prstGeom>
          <a:noFill/>
        </p:spPr>
        <p:txBody>
          <a:bodyPr wrap="square" rtlCol="0">
            <a:spAutoFit/>
          </a:bodyPr>
          <a:lstStyle/>
          <a:p>
            <a:r>
              <a:rPr lang="en-US" sz="2800" dirty="0">
                <a:solidFill>
                  <a:srgbClr val="FFFF00"/>
                </a:solidFill>
              </a:rPr>
              <a:t>How to reduce the “anxiety” of State Monitoring:</a:t>
            </a:r>
          </a:p>
          <a:p>
            <a:endParaRPr lang="en-US" sz="2400" dirty="0"/>
          </a:p>
          <a:p>
            <a:pPr marL="342900" indent="-342900">
              <a:buAutoNum type="arabicParenR"/>
            </a:pPr>
            <a:r>
              <a:rPr lang="en-US" sz="2400" dirty="0"/>
              <a:t>Understand that our priority is the help the grantee be successful in serving children</a:t>
            </a:r>
          </a:p>
          <a:p>
            <a:pPr marL="342900" indent="-342900">
              <a:buAutoNum type="arabicParenR"/>
            </a:pPr>
            <a:r>
              <a:rPr lang="en-US" sz="2400" dirty="0"/>
              <a:t>Many of the Site Visit requirements were embedded in the application</a:t>
            </a:r>
          </a:p>
          <a:p>
            <a:pPr marL="342900" indent="-342900">
              <a:buAutoNum type="arabicParenR"/>
            </a:pPr>
            <a:r>
              <a:rPr lang="en-US" sz="2400" dirty="0">
                <a:solidFill>
                  <a:srgbClr val="FFFF00"/>
                </a:solidFill>
              </a:rPr>
              <a:t>ALL the site visit documents are posted on the IDOE website </a:t>
            </a:r>
            <a:r>
              <a:rPr lang="en-US" sz="2400" dirty="0"/>
              <a:t>– You have months to review them and ask questions via email or phone</a:t>
            </a:r>
          </a:p>
          <a:p>
            <a:pPr marL="342900" indent="-342900">
              <a:buAutoNum type="arabicParenR"/>
            </a:pPr>
            <a:r>
              <a:rPr lang="en-US" sz="2400" dirty="0"/>
              <a:t>You will receive reminder emails- it is a good idea to read them</a:t>
            </a:r>
          </a:p>
          <a:p>
            <a:pPr marL="342900" indent="-342900">
              <a:buAutoNum type="arabicParenR"/>
            </a:pPr>
            <a:r>
              <a:rPr lang="en-US" sz="2400" dirty="0">
                <a:solidFill>
                  <a:srgbClr val="FFFF00"/>
                </a:solidFill>
              </a:rPr>
              <a:t>Follow the guidance</a:t>
            </a:r>
            <a:r>
              <a:rPr lang="en-US" sz="2400" dirty="0"/>
              <a:t>- and your program will succeed </a:t>
            </a:r>
          </a:p>
          <a:p>
            <a:pPr marL="342900" indent="-342900">
              <a:buAutoNum type="arabicParenR"/>
            </a:pPr>
            <a:endParaRPr lang="en-US" sz="2400" dirty="0"/>
          </a:p>
        </p:txBody>
      </p:sp>
      <p:sp>
        <p:nvSpPr>
          <p:cNvPr id="4" name="Oval Callout 3"/>
          <p:cNvSpPr/>
          <p:nvPr/>
        </p:nvSpPr>
        <p:spPr>
          <a:xfrm>
            <a:off x="488515" y="3878707"/>
            <a:ext cx="3081403" cy="1983474"/>
          </a:xfrm>
          <a:prstGeom prst="wedgeEllipseCallout">
            <a:avLst>
              <a:gd name="adj1" fmla="val 114534"/>
              <a:gd name="adj2" fmla="val 48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Of course I don’t have the Sustainability Plan ready yet.   I know I had 3 years to work on it.</a:t>
            </a:r>
          </a:p>
        </p:txBody>
      </p:sp>
      <p:pic>
        <p:nvPicPr>
          <p:cNvPr id="5" name="Picture 4"/>
          <p:cNvPicPr>
            <a:picLocks noChangeAspect="1"/>
          </p:cNvPicPr>
          <p:nvPr/>
        </p:nvPicPr>
        <p:blipFill>
          <a:blip r:embed="rId3" cstate="print"/>
          <a:stretch>
            <a:fillRect/>
          </a:stretch>
        </p:blipFill>
        <p:spPr>
          <a:xfrm>
            <a:off x="9899736" y="0"/>
            <a:ext cx="2292263" cy="2292263"/>
          </a:xfrm>
          <a:prstGeom prst="rect">
            <a:avLst/>
          </a:prstGeom>
        </p:spPr>
      </p:pic>
    </p:spTree>
    <p:extLst>
      <p:ext uri="{BB962C8B-B14F-4D97-AF65-F5344CB8AC3E}">
        <p14:creationId xmlns:p14="http://schemas.microsoft.com/office/powerpoint/2010/main" val="3406592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4028"/>
            <a:ext cx="10131425" cy="1456267"/>
          </a:xfrm>
        </p:spPr>
        <p:txBody>
          <a:bodyPr/>
          <a:lstStyle/>
          <a:p>
            <a:r>
              <a:rPr lang="en-US" u="sng" dirty="0">
                <a:solidFill>
                  <a:srgbClr val="FFFF00"/>
                </a:solidFill>
              </a:rPr>
              <a:t>SEA Requirements:</a:t>
            </a:r>
            <a:r>
              <a:rPr lang="en-US" dirty="0">
                <a:solidFill>
                  <a:srgbClr val="FFFF00"/>
                </a:solidFill>
              </a:rPr>
              <a:t>    </a:t>
            </a:r>
            <a:r>
              <a:rPr lang="en-US" sz="3200" dirty="0">
                <a:solidFill>
                  <a:srgbClr val="FFFF00"/>
                </a:solidFill>
              </a:rPr>
              <a:t>What the state must do:</a:t>
            </a:r>
          </a:p>
        </p:txBody>
      </p:sp>
      <p:sp>
        <p:nvSpPr>
          <p:cNvPr id="3" name="Content Placeholder 2"/>
          <p:cNvSpPr>
            <a:spLocks noGrp="1"/>
          </p:cNvSpPr>
          <p:nvPr>
            <p:ph idx="1"/>
          </p:nvPr>
        </p:nvSpPr>
        <p:spPr>
          <a:xfrm>
            <a:off x="685801" y="2142067"/>
            <a:ext cx="10869929" cy="4381905"/>
          </a:xfrm>
          <a:solidFill>
            <a:srgbClr val="0070C0"/>
          </a:solidFill>
        </p:spPr>
        <p:txBody>
          <a:bodyPr>
            <a:noAutofit/>
          </a:bodyPr>
          <a:lstStyle/>
          <a:p>
            <a:r>
              <a:rPr lang="en-US" sz="2800" dirty="0"/>
              <a:t>II.2  Does the SEA conduct regular, systematic </a:t>
            </a:r>
            <a:r>
              <a:rPr lang="en-US" sz="2800" b="1" dirty="0">
                <a:solidFill>
                  <a:srgbClr val="FF0000"/>
                </a:solidFill>
                <a:effectLst>
                  <a:outerShdw blurRad="38100" dist="38100" dir="2700000" algn="tl">
                    <a:srgbClr val="000000">
                      <a:alpha val="43137"/>
                    </a:srgbClr>
                  </a:outerShdw>
                </a:effectLst>
              </a:rPr>
              <a:t>reviews of subgrantees to monitor for compliance with federal statutes and regulations, applicable state rules and policies?</a:t>
            </a:r>
          </a:p>
          <a:p>
            <a:endParaRPr lang="en-US" sz="2400" dirty="0"/>
          </a:p>
          <a:p>
            <a:r>
              <a:rPr lang="en-US" sz="2400" dirty="0"/>
              <a:t>4202(C)(3)(A)</a:t>
            </a:r>
          </a:p>
          <a:p>
            <a:r>
              <a:rPr lang="en-US" sz="2400" dirty="0"/>
              <a:t>EDGAR §76.770</a:t>
            </a:r>
          </a:p>
          <a:p>
            <a:r>
              <a:rPr lang="en-US" sz="2400" dirty="0"/>
              <a:t>UGG §200.328(a)</a:t>
            </a:r>
          </a:p>
          <a:p>
            <a:r>
              <a:rPr lang="en-US" sz="2400" dirty="0"/>
              <a:t>UGG §200.331(b)(d)</a:t>
            </a:r>
          </a:p>
        </p:txBody>
      </p:sp>
      <p:sp>
        <p:nvSpPr>
          <p:cNvPr id="4" name="Arrow: Left 3">
            <a:extLst>
              <a:ext uri="{FF2B5EF4-FFF2-40B4-BE49-F238E27FC236}">
                <a16:creationId xmlns:a16="http://schemas.microsoft.com/office/drawing/2014/main" id="{37D5AF98-E2DA-485B-9620-CA6DB4E70B82}"/>
              </a:ext>
            </a:extLst>
          </p:cNvPr>
          <p:cNvSpPr/>
          <p:nvPr/>
        </p:nvSpPr>
        <p:spPr>
          <a:xfrm>
            <a:off x="4137660" y="3954780"/>
            <a:ext cx="6679566" cy="2228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Federal Statutes that requires us to monitor your program</a:t>
            </a:r>
          </a:p>
        </p:txBody>
      </p:sp>
    </p:spTree>
    <p:extLst>
      <p:ext uri="{BB962C8B-B14F-4D97-AF65-F5344CB8AC3E}">
        <p14:creationId xmlns:p14="http://schemas.microsoft.com/office/powerpoint/2010/main" val="4166798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4328" y="253427"/>
            <a:ext cx="6821723" cy="4855721"/>
          </a:xfrm>
          <a:prstGeom prst="rect">
            <a:avLst/>
          </a:prstGeom>
        </p:spPr>
      </p:pic>
      <p:sp>
        <p:nvSpPr>
          <p:cNvPr id="3" name="TextBox 2"/>
          <p:cNvSpPr txBox="1"/>
          <p:nvPr/>
        </p:nvSpPr>
        <p:spPr>
          <a:xfrm>
            <a:off x="1027580" y="5470314"/>
            <a:ext cx="9619989" cy="707886"/>
          </a:xfrm>
          <a:prstGeom prst="rect">
            <a:avLst/>
          </a:prstGeom>
          <a:noFill/>
        </p:spPr>
        <p:txBody>
          <a:bodyPr wrap="square" rtlCol="0">
            <a:spAutoFit/>
          </a:bodyPr>
          <a:lstStyle/>
          <a:p>
            <a:r>
              <a:rPr lang="en-US" sz="4000" dirty="0">
                <a:solidFill>
                  <a:srgbClr val="FF0000"/>
                </a:solidFill>
              </a:rPr>
              <a:t>TWO EXAMPLES FROM IOWA</a:t>
            </a:r>
          </a:p>
        </p:txBody>
      </p:sp>
    </p:spTree>
    <p:extLst>
      <p:ext uri="{BB962C8B-B14F-4D97-AF65-F5344CB8AC3E}">
        <p14:creationId xmlns:p14="http://schemas.microsoft.com/office/powerpoint/2010/main" val="2102082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049395" cy="6858000"/>
          </a:xfrm>
          <a:prstGeom prst="rect">
            <a:avLst/>
          </a:prstGeom>
        </p:spPr>
      </p:pic>
    </p:spTree>
    <p:extLst>
      <p:ext uri="{BB962C8B-B14F-4D97-AF65-F5344CB8AC3E}">
        <p14:creationId xmlns:p14="http://schemas.microsoft.com/office/powerpoint/2010/main" val="2914534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8932"/>
            <a:ext cx="11684513" cy="5899759"/>
          </a:xfrm>
          <a:prstGeom prst="rect">
            <a:avLst/>
          </a:prstGeom>
        </p:spPr>
      </p:pic>
    </p:spTree>
    <p:extLst>
      <p:ext uri="{BB962C8B-B14F-4D97-AF65-F5344CB8AC3E}">
        <p14:creationId xmlns:p14="http://schemas.microsoft.com/office/powerpoint/2010/main" val="341921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5334" y="299515"/>
            <a:ext cx="8686800" cy="6334125"/>
          </a:xfrm>
          <a:prstGeom prst="rect">
            <a:avLst/>
          </a:prstGeom>
        </p:spPr>
      </p:pic>
    </p:spTree>
    <p:extLst>
      <p:ext uri="{BB962C8B-B14F-4D97-AF65-F5344CB8AC3E}">
        <p14:creationId xmlns:p14="http://schemas.microsoft.com/office/powerpoint/2010/main" val="2553026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485" y="670559"/>
            <a:ext cx="9799444" cy="1255777"/>
          </a:xfrm>
        </p:spPr>
        <p:txBody>
          <a:bodyPr>
            <a:normAutofit fontScale="90000"/>
          </a:bodyPr>
          <a:lstStyle/>
          <a:p>
            <a:pPr algn="ctr"/>
            <a:r>
              <a:rPr lang="en-US" dirty="0"/>
              <a:t>The Importance of Field Trips - Guide Available here: </a:t>
            </a:r>
            <a:r>
              <a:rPr lang="en-US" dirty="0">
                <a:hlinkClick r:id="rId2"/>
              </a:rPr>
              <a:t>https://www.iowa21cclc.com/grant-info</a:t>
            </a:r>
            <a:r>
              <a:rPr lang="en-US" dirty="0"/>
              <a:t> </a:t>
            </a:r>
            <a:br>
              <a:rPr lang="en-US" dirty="0"/>
            </a:br>
            <a:endParaRPr lang="en-US" dirty="0"/>
          </a:p>
        </p:txBody>
      </p:sp>
      <p:pic>
        <p:nvPicPr>
          <p:cNvPr id="6" name="Picture 5">
            <a:extLst>
              <a:ext uri="{FF2B5EF4-FFF2-40B4-BE49-F238E27FC236}">
                <a16:creationId xmlns:a16="http://schemas.microsoft.com/office/drawing/2014/main" id="{3588901A-B4D1-7A8F-671F-84FD2FDEBED3}"/>
              </a:ext>
            </a:extLst>
          </p:cNvPr>
          <p:cNvPicPr>
            <a:picLocks noChangeAspect="1"/>
          </p:cNvPicPr>
          <p:nvPr/>
        </p:nvPicPr>
        <p:blipFill>
          <a:blip r:embed="rId3"/>
          <a:stretch>
            <a:fillRect/>
          </a:stretch>
        </p:blipFill>
        <p:spPr>
          <a:xfrm>
            <a:off x="1546479" y="1792605"/>
            <a:ext cx="8782050" cy="4857750"/>
          </a:xfrm>
          <a:prstGeom prst="rect">
            <a:avLst/>
          </a:prstGeom>
        </p:spPr>
      </p:pic>
    </p:spTree>
    <p:extLst>
      <p:ext uri="{BB962C8B-B14F-4D97-AF65-F5344CB8AC3E}">
        <p14:creationId xmlns:p14="http://schemas.microsoft.com/office/powerpoint/2010/main" val="3355745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7741"/>
            <a:ext cx="7058025" cy="6562725"/>
          </a:xfrm>
          <a:prstGeom prst="rect">
            <a:avLst/>
          </a:prstGeom>
        </p:spPr>
      </p:pic>
      <p:sp>
        <p:nvSpPr>
          <p:cNvPr id="3" name="TextBox 2"/>
          <p:cNvSpPr txBox="1"/>
          <p:nvPr/>
        </p:nvSpPr>
        <p:spPr>
          <a:xfrm>
            <a:off x="7277622" y="488515"/>
            <a:ext cx="4697260" cy="6278642"/>
          </a:xfrm>
          <a:prstGeom prst="rect">
            <a:avLst/>
          </a:prstGeom>
          <a:noFill/>
        </p:spPr>
        <p:txBody>
          <a:bodyPr wrap="square" rtlCol="0">
            <a:spAutoFit/>
          </a:bodyPr>
          <a:lstStyle/>
          <a:p>
            <a:r>
              <a:rPr lang="en-US" sz="3200" dirty="0"/>
              <a:t>Kids love to go outside and learn about nature</a:t>
            </a:r>
          </a:p>
          <a:p>
            <a:endParaRPr lang="en-US" sz="3200" dirty="0"/>
          </a:p>
          <a:p>
            <a:endParaRPr lang="en-US" sz="3200" dirty="0"/>
          </a:p>
          <a:p>
            <a:r>
              <a:rPr lang="en-US" sz="3200" dirty="0"/>
              <a:t>Partner with the Iowa Dept. of Natural Resources</a:t>
            </a:r>
          </a:p>
          <a:p>
            <a:r>
              <a:rPr lang="en-US" sz="3200" dirty="0">
                <a:hlinkClick r:id="rId3"/>
              </a:rPr>
              <a:t>https://www.iowadnr.gov/Conservation/For-Teachers/Classroom-Resources</a:t>
            </a:r>
            <a:r>
              <a:rPr lang="en-US" sz="3200" dirty="0"/>
              <a:t> </a:t>
            </a:r>
          </a:p>
          <a:p>
            <a:endParaRPr lang="en-US" sz="3200" dirty="0"/>
          </a:p>
          <a:p>
            <a:endParaRPr lang="en-US" sz="3200" dirty="0"/>
          </a:p>
          <a:p>
            <a:endParaRPr lang="en-US" dirty="0"/>
          </a:p>
        </p:txBody>
      </p:sp>
    </p:spTree>
    <p:extLst>
      <p:ext uri="{BB962C8B-B14F-4D97-AF65-F5344CB8AC3E}">
        <p14:creationId xmlns:p14="http://schemas.microsoft.com/office/powerpoint/2010/main" val="118910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F97E-0A35-9317-7BCB-C787F512DD0D}"/>
              </a:ext>
            </a:extLst>
          </p:cNvPr>
          <p:cNvSpPr>
            <a:spLocks noGrp="1"/>
          </p:cNvSpPr>
          <p:nvPr>
            <p:ph type="title"/>
          </p:nvPr>
        </p:nvSpPr>
        <p:spPr>
          <a:xfrm>
            <a:off x="685801" y="870333"/>
            <a:ext cx="10131425" cy="1195533"/>
          </a:xfrm>
          <a:solidFill>
            <a:schemeClr val="tx1">
              <a:lumMod val="75000"/>
            </a:schemeClr>
          </a:solidFill>
        </p:spPr>
        <p:txBody>
          <a:bodyPr>
            <a:noAutofit/>
          </a:bodyPr>
          <a:lstStyle/>
          <a:p>
            <a:r>
              <a:rPr lang="en-US" sz="1600" u="none" strike="noStrike" kern="0" spc="0" dirty="0">
                <a:solidFill>
                  <a:srgbClr val="000000"/>
                </a:solidFill>
                <a:effectLst/>
                <a:uFill>
                  <a:solidFill>
                    <a:srgbClr val="000000"/>
                  </a:solidFill>
                </a:uFill>
                <a:latin typeface="Arial" panose="020B0604020202020204" pitchFamily="34" charset="0"/>
                <a:ea typeface="Arial Unicode MS"/>
                <a:cs typeface="Arial Unicode MS"/>
              </a:rPr>
              <a:t>Describe how the SEA provides training and technical assistance on the local evaluation process to subgrantees. </a:t>
            </a:r>
            <a:r>
              <a:rPr lang="en-US" sz="16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§4202(c)(3)(B), §4202(c)(3)(D), </a:t>
            </a:r>
            <a:r>
              <a:rPr lang="en-US" sz="1600"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and </a:t>
            </a:r>
            <a:r>
              <a:rPr lang="en-US" sz="16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§4203(a)(6)</a:t>
            </a:r>
            <a:br>
              <a:rPr lang="en-US" sz="1600" u="none" strike="noStrike" kern="0" spc="0" dirty="0">
                <a:solidFill>
                  <a:srgbClr val="000000"/>
                </a:solidFill>
                <a:effectLst/>
                <a:uFill>
                  <a:solidFill>
                    <a:srgbClr val="000000"/>
                  </a:solidFill>
                </a:uFill>
                <a:latin typeface="Times New Roman" panose="02020603050405020304" pitchFamily="18" charset="0"/>
                <a:ea typeface="Arial Unicode MS"/>
                <a:cs typeface="Arial Unicode MS"/>
              </a:rPr>
            </a:br>
            <a:r>
              <a:rPr lang="en-US" sz="14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4203(a)(6</a:t>
            </a:r>
            <a:r>
              <a:rPr lang="en-US" sz="20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a:t>
            </a:r>
            <a:br>
              <a:rPr lang="en-US" sz="3200" u="none" strike="noStrike" kern="0" spc="0" dirty="0">
                <a:solidFill>
                  <a:srgbClr val="000000"/>
                </a:solidFill>
                <a:effectLst/>
                <a:uFill>
                  <a:solidFill>
                    <a:srgbClr val="000000"/>
                  </a:solidFill>
                </a:uFill>
                <a:latin typeface="Times New Roman" panose="02020603050405020304" pitchFamily="18" charset="0"/>
                <a:ea typeface="Arial Unicode MS"/>
                <a:cs typeface="Arial Unicode MS"/>
              </a:rPr>
            </a:br>
            <a:endParaRPr lang="en-US" sz="2400" dirty="0"/>
          </a:p>
        </p:txBody>
      </p:sp>
      <p:sp>
        <p:nvSpPr>
          <p:cNvPr id="3" name="Content Placeholder 2">
            <a:extLst>
              <a:ext uri="{FF2B5EF4-FFF2-40B4-BE49-F238E27FC236}">
                <a16:creationId xmlns:a16="http://schemas.microsoft.com/office/drawing/2014/main" id="{91EA01E5-2A1D-E653-0256-FC94459211B2}"/>
              </a:ext>
            </a:extLst>
          </p:cNvPr>
          <p:cNvSpPr>
            <a:spLocks noGrp="1"/>
          </p:cNvSpPr>
          <p:nvPr>
            <p:ph idx="1"/>
          </p:nvPr>
        </p:nvSpPr>
        <p:spPr>
          <a:xfrm>
            <a:off x="685801" y="2301606"/>
            <a:ext cx="10131425" cy="3790721"/>
          </a:xfrm>
          <a:solidFill>
            <a:schemeClr val="tx1">
              <a:lumMod val="95000"/>
            </a:schemeClr>
          </a:solidFill>
        </p:spPr>
        <p:txBody>
          <a:bodyPr>
            <a:normAutofit lnSpcReduction="10000"/>
          </a:bodyPr>
          <a:lstStyle/>
          <a:p>
            <a:pPr marL="0" indent="0">
              <a:buNone/>
            </a:pPr>
            <a:r>
              <a:rPr lang="en-US" sz="2000" dirty="0">
                <a:solidFill>
                  <a:schemeClr val="bg1"/>
                </a:solidFill>
              </a:rPr>
              <a:t>The Evaluation committee provides year round support for evaluation</a:t>
            </a:r>
          </a:p>
          <a:p>
            <a:pPr marL="0" indent="0">
              <a:buNone/>
            </a:pPr>
            <a:r>
              <a:rPr lang="en-US" dirty="0">
                <a:solidFill>
                  <a:schemeClr val="bg1"/>
                </a:solidFill>
                <a:hlinkClick r:id="rId2"/>
              </a:rPr>
              <a:t>https://www.iowa21cclc.com/evaluation</a:t>
            </a:r>
            <a:endParaRPr lang="en-US" dirty="0">
              <a:solidFill>
                <a:schemeClr val="bg1"/>
              </a:solidFill>
            </a:endParaRPr>
          </a:p>
          <a:p>
            <a:pPr marL="0" indent="0">
              <a:buNone/>
            </a:pPr>
            <a:r>
              <a:rPr lang="en-US" dirty="0">
                <a:solidFill>
                  <a:schemeClr val="bg1"/>
                </a:solidFill>
              </a:rPr>
              <a:t>Our state evaluators provide an annual training for local evaluators and we provide a data collection template for local evaluations. </a:t>
            </a:r>
            <a:r>
              <a:rPr lang="en-US" dirty="0">
                <a:solidFill>
                  <a:schemeClr val="bg1"/>
                </a:solidFill>
                <a:hlinkClick r:id="rId3"/>
              </a:rPr>
              <a:t>https://educate.iowa.gov/pk-12/essa/guidance-allocations/learning-center-resources</a:t>
            </a:r>
            <a:r>
              <a:rPr lang="en-US" dirty="0">
                <a:solidFill>
                  <a:schemeClr val="bg1"/>
                </a:solidFill>
              </a:rPr>
              <a:t> </a:t>
            </a:r>
          </a:p>
          <a:p>
            <a:pPr algn="l"/>
            <a:r>
              <a:rPr lang="en-US" b="1" i="0" dirty="0">
                <a:solidFill>
                  <a:srgbClr val="262828"/>
                </a:solidFill>
                <a:effectLst/>
                <a:latin typeface="var(--font-display-face)"/>
              </a:rPr>
              <a:t>Evaluation Support</a:t>
            </a:r>
          </a:p>
          <a:p>
            <a:pPr algn="l"/>
            <a:r>
              <a:rPr lang="en-US" b="1" i="0" u="none" strike="noStrike" dirty="0">
                <a:solidFill>
                  <a:srgbClr val="262828"/>
                </a:solidFill>
                <a:effectLst/>
                <a:latin typeface="var(--font-body-face)"/>
                <a:hlinkClick r:id="rId4" tooltip="Local Evaluation Guidelines"/>
              </a:rPr>
              <a:t>Local Evaluation Guidelines</a:t>
            </a:r>
            <a:endParaRPr lang="en-US" b="0" i="0" dirty="0">
              <a:solidFill>
                <a:srgbClr val="262828"/>
              </a:solidFill>
              <a:effectLst/>
              <a:latin typeface="Source Serif 4"/>
            </a:endParaRPr>
          </a:p>
          <a:p>
            <a:pPr algn="l"/>
            <a:r>
              <a:rPr lang="en-US" b="1" i="0" u="none" strike="noStrike" dirty="0">
                <a:solidFill>
                  <a:srgbClr val="262828"/>
                </a:solidFill>
                <a:effectLst/>
                <a:latin typeface="var(--font-body-face)"/>
                <a:hlinkClick r:id="rId5" tooltip="Local Evaluation Form"/>
              </a:rPr>
              <a:t>Local Evaluation Form</a:t>
            </a:r>
            <a:r>
              <a:rPr lang="en-US" b="0" i="0" dirty="0">
                <a:solidFill>
                  <a:srgbClr val="262828"/>
                </a:solidFill>
                <a:effectLst/>
                <a:latin typeface="Source Serif 4"/>
              </a:rPr>
              <a:t> (required for all local evaluations)</a:t>
            </a:r>
          </a:p>
          <a:p>
            <a:pPr algn="l"/>
            <a:r>
              <a:rPr lang="en-US" b="1" i="0" u="none" strike="noStrike" dirty="0">
                <a:solidFill>
                  <a:srgbClr val="262828"/>
                </a:solidFill>
                <a:effectLst/>
                <a:latin typeface="var(--font-body-face)"/>
                <a:hlinkClick r:id="rId6" tooltip="Monitoring of Evaluation Guidance"/>
              </a:rPr>
              <a:t>Monitoring of Evaluation Guidance</a:t>
            </a:r>
            <a:endParaRPr lang="en-US" b="0" i="0" dirty="0">
              <a:solidFill>
                <a:srgbClr val="262828"/>
              </a:solidFill>
              <a:effectLst/>
              <a:latin typeface="Source Serif 4"/>
            </a:endParaRPr>
          </a:p>
          <a:p>
            <a:pPr algn="l"/>
            <a:r>
              <a:rPr lang="en-US" b="1" i="0" u="none" strike="noStrike" dirty="0">
                <a:solidFill>
                  <a:srgbClr val="262828"/>
                </a:solidFill>
                <a:effectLst/>
                <a:latin typeface="var(--font-body-face)"/>
                <a:hlinkClick r:id="rId7" tooltip="Iowa Local Evaluator Timeline"/>
              </a:rPr>
              <a:t>Iowa Local Evaluator Timeline</a:t>
            </a:r>
            <a:endParaRPr lang="en-US" b="0" i="0" dirty="0">
              <a:solidFill>
                <a:srgbClr val="262828"/>
              </a:solidFill>
              <a:effectLst/>
              <a:latin typeface="Source Serif 4"/>
            </a:endParaRPr>
          </a:p>
          <a:p>
            <a:pPr marL="0" indent="0">
              <a:buNone/>
            </a:pPr>
            <a:endParaRPr lang="en-US" dirty="0">
              <a:solidFill>
                <a:schemeClr val="bg1"/>
              </a:solidFill>
            </a:endParaRPr>
          </a:p>
        </p:txBody>
      </p:sp>
    </p:spTree>
    <p:extLst>
      <p:ext uri="{BB962C8B-B14F-4D97-AF65-F5344CB8AC3E}">
        <p14:creationId xmlns:p14="http://schemas.microsoft.com/office/powerpoint/2010/main" val="2464559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7800"/>
            <a:ext cx="6981825" cy="5410200"/>
          </a:xfrm>
          <a:prstGeom prst="rect">
            <a:avLst/>
          </a:prstGeom>
        </p:spPr>
      </p:pic>
      <p:sp>
        <p:nvSpPr>
          <p:cNvPr id="3" name="TextBox 2"/>
          <p:cNvSpPr txBox="1"/>
          <p:nvPr/>
        </p:nvSpPr>
        <p:spPr>
          <a:xfrm>
            <a:off x="287120" y="126341"/>
            <a:ext cx="11625132" cy="1200329"/>
          </a:xfrm>
          <a:prstGeom prst="rect">
            <a:avLst/>
          </a:prstGeom>
          <a:noFill/>
        </p:spPr>
        <p:txBody>
          <a:bodyPr wrap="square" rtlCol="0">
            <a:spAutoFit/>
          </a:bodyPr>
          <a:lstStyle/>
          <a:p>
            <a:r>
              <a:rPr lang="en-US" sz="3600" dirty="0"/>
              <a:t>We encourage frequent field trips.  They help children learn from experiences.  </a:t>
            </a:r>
          </a:p>
        </p:txBody>
      </p:sp>
      <p:pic>
        <p:nvPicPr>
          <p:cNvPr id="4" name="Picture 3"/>
          <p:cNvPicPr>
            <a:picLocks noChangeAspect="1"/>
          </p:cNvPicPr>
          <p:nvPr/>
        </p:nvPicPr>
        <p:blipFill>
          <a:blip r:embed="rId3"/>
          <a:stretch>
            <a:fillRect/>
          </a:stretch>
        </p:blipFill>
        <p:spPr>
          <a:xfrm>
            <a:off x="6981825" y="2363293"/>
            <a:ext cx="5324475" cy="3486150"/>
          </a:xfrm>
          <a:prstGeom prst="rect">
            <a:avLst/>
          </a:prstGeom>
        </p:spPr>
      </p:pic>
      <p:sp>
        <p:nvSpPr>
          <p:cNvPr id="5" name="TextBox 4"/>
          <p:cNvSpPr txBox="1"/>
          <p:nvPr/>
        </p:nvSpPr>
        <p:spPr>
          <a:xfrm>
            <a:off x="6981825" y="1409186"/>
            <a:ext cx="5018110" cy="954107"/>
          </a:xfrm>
          <a:prstGeom prst="rect">
            <a:avLst/>
          </a:prstGeom>
          <a:noFill/>
        </p:spPr>
        <p:txBody>
          <a:bodyPr wrap="square" rtlCol="0">
            <a:spAutoFit/>
          </a:bodyPr>
          <a:lstStyle/>
          <a:p>
            <a:r>
              <a:rPr lang="en-US" sz="2800" dirty="0"/>
              <a:t>Field trips provide memories that will last a lifetime.</a:t>
            </a:r>
          </a:p>
        </p:txBody>
      </p:sp>
      <p:sp>
        <p:nvSpPr>
          <p:cNvPr id="6" name="TextBox 5"/>
          <p:cNvSpPr txBox="1"/>
          <p:nvPr/>
        </p:nvSpPr>
        <p:spPr>
          <a:xfrm>
            <a:off x="5135671" y="6122889"/>
            <a:ext cx="5348614" cy="461665"/>
          </a:xfrm>
          <a:prstGeom prst="rect">
            <a:avLst/>
          </a:prstGeom>
          <a:solidFill>
            <a:schemeClr val="accent2"/>
          </a:solidFill>
        </p:spPr>
        <p:txBody>
          <a:bodyPr wrap="square" rtlCol="0">
            <a:spAutoFit/>
          </a:bodyPr>
          <a:lstStyle/>
          <a:p>
            <a:r>
              <a:rPr lang="en-US" sz="2400" dirty="0">
                <a:solidFill>
                  <a:srgbClr val="FFFF00"/>
                </a:solidFill>
              </a:rPr>
              <a:t>Guidance- The Importance of Field Trips</a:t>
            </a:r>
          </a:p>
        </p:txBody>
      </p:sp>
    </p:spTree>
    <p:extLst>
      <p:ext uri="{BB962C8B-B14F-4D97-AF65-F5344CB8AC3E}">
        <p14:creationId xmlns:p14="http://schemas.microsoft.com/office/powerpoint/2010/main" val="2720752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Community College Partners</a:t>
            </a:r>
          </a:p>
        </p:txBody>
      </p:sp>
      <p:sp>
        <p:nvSpPr>
          <p:cNvPr id="6" name="TextBox 5"/>
          <p:cNvSpPr txBox="1"/>
          <p:nvPr/>
        </p:nvSpPr>
        <p:spPr>
          <a:xfrm>
            <a:off x="989557" y="1777769"/>
            <a:ext cx="9707672" cy="3108543"/>
          </a:xfrm>
          <a:prstGeom prst="rect">
            <a:avLst/>
          </a:prstGeom>
          <a:noFill/>
        </p:spPr>
        <p:txBody>
          <a:bodyPr wrap="square" rtlCol="0">
            <a:spAutoFit/>
          </a:bodyPr>
          <a:lstStyle/>
          <a:p>
            <a:r>
              <a:rPr lang="en-US" sz="2800" dirty="0"/>
              <a:t>Community Colleges receive federal dollars to provide Adult Literacy education.  They are happy to partner with you.</a:t>
            </a:r>
          </a:p>
          <a:p>
            <a:endParaRPr lang="en-US" sz="2800" dirty="0"/>
          </a:p>
          <a:p>
            <a:pPr marL="342900" indent="-342900">
              <a:buFont typeface="Arial" panose="020B0604020202020204" pitchFamily="34" charset="0"/>
              <a:buChar char="•"/>
            </a:pPr>
            <a:r>
              <a:rPr lang="en-US" sz="2800" dirty="0"/>
              <a:t>Adult Literacy –HiSET Preparation</a:t>
            </a:r>
          </a:p>
          <a:p>
            <a:pPr marL="342900" indent="-342900">
              <a:buFont typeface="Arial" panose="020B0604020202020204" pitchFamily="34" charset="0"/>
              <a:buChar char="•"/>
            </a:pPr>
            <a:r>
              <a:rPr lang="en-US" sz="2800" dirty="0"/>
              <a:t>College Volunteers to work in your program</a:t>
            </a:r>
          </a:p>
          <a:p>
            <a:pPr marL="342900" indent="-342900">
              <a:buFont typeface="Arial" panose="020B0604020202020204" pitchFamily="34" charset="0"/>
              <a:buChar char="•"/>
            </a:pPr>
            <a:r>
              <a:rPr lang="en-US" sz="2800" dirty="0"/>
              <a:t>Pre Service Teachers to work in your program</a:t>
            </a:r>
          </a:p>
          <a:p>
            <a:pPr marL="342900" indent="-342900">
              <a:buFont typeface="Arial" panose="020B0604020202020204" pitchFamily="34" charset="0"/>
              <a:buChar char="•"/>
            </a:pPr>
            <a:r>
              <a:rPr lang="en-US" sz="2800" dirty="0"/>
              <a:t>Field Trips to the College to learn about programs they offer</a:t>
            </a:r>
          </a:p>
        </p:txBody>
      </p:sp>
      <p:sp>
        <p:nvSpPr>
          <p:cNvPr id="5" name="Content Placeholder 4">
            <a:extLst>
              <a:ext uri="{FF2B5EF4-FFF2-40B4-BE49-F238E27FC236}">
                <a16:creationId xmlns:a16="http://schemas.microsoft.com/office/drawing/2014/main" id="{E46C1457-B6B3-1EC3-7252-5412765935E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7608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ssessing Adult Literacy Proficie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903" y="1258252"/>
            <a:ext cx="7707074" cy="49230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4903" y="475488"/>
            <a:ext cx="10951337" cy="646331"/>
          </a:xfrm>
          <a:prstGeom prst="rect">
            <a:avLst/>
          </a:prstGeom>
          <a:noFill/>
        </p:spPr>
        <p:txBody>
          <a:bodyPr wrap="square" rtlCol="0">
            <a:spAutoFit/>
          </a:bodyPr>
          <a:lstStyle/>
          <a:p>
            <a:r>
              <a:rPr lang="en-US" sz="3600" dirty="0"/>
              <a:t>Adult Literacy Classes </a:t>
            </a:r>
          </a:p>
        </p:txBody>
      </p:sp>
      <p:sp>
        <p:nvSpPr>
          <p:cNvPr id="4" name="TextBox 3"/>
          <p:cNvSpPr txBox="1"/>
          <p:nvPr/>
        </p:nvSpPr>
        <p:spPr>
          <a:xfrm>
            <a:off x="9180576" y="1365504"/>
            <a:ext cx="2645664" cy="4708981"/>
          </a:xfrm>
          <a:prstGeom prst="rect">
            <a:avLst/>
          </a:prstGeom>
          <a:noFill/>
        </p:spPr>
        <p:txBody>
          <a:bodyPr wrap="square" rtlCol="0">
            <a:spAutoFit/>
          </a:bodyPr>
          <a:lstStyle/>
          <a:p>
            <a:r>
              <a:rPr lang="en-US" sz="2000" dirty="0"/>
              <a:t>These colleges around Iowa offer adult literacy support and access to HiSET (high school completion)</a:t>
            </a:r>
          </a:p>
          <a:p>
            <a:endParaRPr lang="en-US" sz="2000" dirty="0"/>
          </a:p>
          <a:p>
            <a:r>
              <a:rPr lang="en-US" sz="2000" dirty="0"/>
              <a:t>Colleges have been doing this for years and we agree to partner with them to meet the needs of the parents and families associated with our programs. This helps to stretch our grant dollars. </a:t>
            </a:r>
          </a:p>
        </p:txBody>
      </p:sp>
    </p:spTree>
    <p:extLst>
      <p:ext uri="{BB962C8B-B14F-4D97-AF65-F5344CB8AC3E}">
        <p14:creationId xmlns:p14="http://schemas.microsoft.com/office/powerpoint/2010/main" val="626462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994" y="-253653"/>
            <a:ext cx="10131425" cy="1456267"/>
          </a:xfrm>
        </p:spPr>
        <p:txBody>
          <a:bodyPr>
            <a:normAutofit/>
          </a:bodyPr>
          <a:lstStyle/>
          <a:p>
            <a:r>
              <a:rPr lang="en-US" sz="4000" u="sng" dirty="0">
                <a:solidFill>
                  <a:srgbClr val="FFFF00"/>
                </a:solidFill>
              </a:rPr>
              <a:t>Statewide partners:</a:t>
            </a:r>
          </a:p>
        </p:txBody>
      </p:sp>
      <p:sp>
        <p:nvSpPr>
          <p:cNvPr id="3" name="Content Placeholder 2"/>
          <p:cNvSpPr>
            <a:spLocks noGrp="1"/>
          </p:cNvSpPr>
          <p:nvPr>
            <p:ph idx="1"/>
          </p:nvPr>
        </p:nvSpPr>
        <p:spPr>
          <a:xfrm>
            <a:off x="526093" y="1315233"/>
            <a:ext cx="10985326" cy="5411244"/>
          </a:xfrm>
        </p:spPr>
        <p:txBody>
          <a:bodyPr>
            <a:normAutofit fontScale="92500"/>
          </a:bodyPr>
          <a:lstStyle/>
          <a:p>
            <a:r>
              <a:rPr lang="en-US" sz="2800" dirty="0">
                <a:solidFill>
                  <a:srgbClr val="FFFF00"/>
                </a:solidFill>
              </a:rPr>
              <a:t>Iowa AG Literacy Foundation  </a:t>
            </a:r>
            <a:r>
              <a:rPr lang="en-US" sz="2800" dirty="0"/>
              <a:t>they offer books about agriculture and wind farming plus provide mini grants and a free game </a:t>
            </a:r>
            <a:r>
              <a:rPr lang="en-US" sz="2800" dirty="0">
                <a:hlinkClick r:id="rId2"/>
              </a:rPr>
              <a:t>http://www.iowaagliteracy.org/resources/publications/publications.aspx</a:t>
            </a:r>
            <a:r>
              <a:rPr lang="en-US" sz="2800" dirty="0"/>
              <a:t> </a:t>
            </a:r>
          </a:p>
          <a:p>
            <a:r>
              <a:rPr lang="en-US" sz="2800" dirty="0">
                <a:solidFill>
                  <a:srgbClr val="FFFF00"/>
                </a:solidFill>
              </a:rPr>
              <a:t>IPTV</a:t>
            </a:r>
            <a:r>
              <a:rPr lang="en-US" sz="2800" dirty="0"/>
              <a:t>-</a:t>
            </a:r>
            <a:r>
              <a:rPr lang="en-US" sz="2800" dirty="0">
                <a:solidFill>
                  <a:srgbClr val="FFFF00"/>
                </a:solidFill>
              </a:rPr>
              <a:t>Education </a:t>
            </a:r>
            <a:r>
              <a:rPr lang="en-US" sz="2800" dirty="0"/>
              <a:t>They have PBS afterschool content  </a:t>
            </a:r>
            <a:r>
              <a:rPr lang="en-US" sz="2800" dirty="0">
                <a:hlinkClick r:id="rId3"/>
              </a:rPr>
              <a:t>http://www.iptv.org/education</a:t>
            </a:r>
            <a:r>
              <a:rPr lang="en-US" sz="2800" dirty="0"/>
              <a:t> and will send a trainer to your site for FREE </a:t>
            </a:r>
            <a:r>
              <a:rPr lang="en-US" sz="2800" dirty="0">
                <a:hlinkClick r:id="rId4"/>
              </a:rPr>
              <a:t>http://www.iptv.org/education/subject/1069/professional-development</a:t>
            </a:r>
            <a:r>
              <a:rPr lang="en-US" sz="2800" dirty="0"/>
              <a:t> </a:t>
            </a:r>
          </a:p>
          <a:p>
            <a:r>
              <a:rPr lang="en-US" sz="2800" dirty="0">
                <a:solidFill>
                  <a:srgbClr val="FFFF00"/>
                </a:solidFill>
              </a:rPr>
              <a:t>State Library of Iowa </a:t>
            </a:r>
            <a:r>
              <a:rPr lang="en-US" sz="2800" dirty="0"/>
              <a:t>(793 libraries that would love to help with literacy) </a:t>
            </a:r>
            <a:r>
              <a:rPr lang="en-US" sz="2800" dirty="0">
                <a:hlinkClick r:id="rId5"/>
              </a:rPr>
              <a:t>https://silo.knack.com/directory</a:t>
            </a:r>
            <a:r>
              <a:rPr lang="en-US" sz="2800" dirty="0"/>
              <a:t> </a:t>
            </a:r>
          </a:p>
          <a:p>
            <a:r>
              <a:rPr lang="en-US" sz="2800" dirty="0">
                <a:solidFill>
                  <a:srgbClr val="FFFF00"/>
                </a:solidFill>
              </a:rPr>
              <a:t>Silos and Smokestacks </a:t>
            </a:r>
            <a:r>
              <a:rPr lang="en-US" sz="2800" dirty="0">
                <a:hlinkClick r:id="rId6"/>
              </a:rPr>
              <a:t>https://www.silosandsmokestacks.org/educate/educator-resources/</a:t>
            </a:r>
            <a:r>
              <a:rPr lang="en-US" sz="2800" dirty="0"/>
              <a:t> </a:t>
            </a:r>
          </a:p>
          <a:p>
            <a:r>
              <a:rPr lang="en-US" sz="2800" dirty="0"/>
              <a:t>Want to see a list of hundreds more partners? </a:t>
            </a:r>
            <a:r>
              <a:rPr lang="en-US" sz="2800" dirty="0">
                <a:hlinkClick r:id="rId7"/>
              </a:rPr>
              <a:t>https://www.iowa21cclc.com/21cclc-partners</a:t>
            </a:r>
            <a:r>
              <a:rPr lang="en-US" sz="2800" dirty="0"/>
              <a:t> </a:t>
            </a:r>
          </a:p>
        </p:txBody>
      </p:sp>
    </p:spTree>
    <p:extLst>
      <p:ext uri="{BB962C8B-B14F-4D97-AF65-F5344CB8AC3E}">
        <p14:creationId xmlns:p14="http://schemas.microsoft.com/office/powerpoint/2010/main" val="3198487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732" y="599607"/>
            <a:ext cx="3784623" cy="5483602"/>
          </a:xfrm>
          <a:prstGeom prst="rect">
            <a:avLst/>
          </a:prstGeom>
        </p:spPr>
      </p:pic>
      <p:sp>
        <p:nvSpPr>
          <p:cNvPr id="6" name="TextBox 5"/>
          <p:cNvSpPr txBox="1"/>
          <p:nvPr/>
        </p:nvSpPr>
        <p:spPr>
          <a:xfrm>
            <a:off x="4822062" y="463463"/>
            <a:ext cx="7152819" cy="954107"/>
          </a:xfrm>
          <a:prstGeom prst="rect">
            <a:avLst/>
          </a:prstGeom>
          <a:noFill/>
        </p:spPr>
        <p:txBody>
          <a:bodyPr wrap="square" rtlCol="0">
            <a:spAutoFit/>
          </a:bodyPr>
          <a:lstStyle/>
          <a:p>
            <a:r>
              <a:rPr lang="en-US" sz="2800" dirty="0"/>
              <a:t>The Free Game is  </a:t>
            </a:r>
            <a:r>
              <a:rPr lang="en-US" sz="2800" dirty="0">
                <a:solidFill>
                  <a:srgbClr val="FFFF00"/>
                </a:solidFill>
              </a:rPr>
              <a:t>FARMERS 2050  </a:t>
            </a:r>
          </a:p>
          <a:p>
            <a:r>
              <a:rPr lang="en-US" sz="2800" dirty="0"/>
              <a:t>Available from the APP store or the Play store</a:t>
            </a:r>
          </a:p>
        </p:txBody>
      </p:sp>
      <p:sp>
        <p:nvSpPr>
          <p:cNvPr id="7" name="TextBox 6"/>
          <p:cNvSpPr txBox="1"/>
          <p:nvPr/>
        </p:nvSpPr>
        <p:spPr>
          <a:xfrm>
            <a:off x="4822555" y="2148290"/>
            <a:ext cx="5908129" cy="2862322"/>
          </a:xfrm>
          <a:prstGeom prst="rect">
            <a:avLst/>
          </a:prstGeom>
          <a:noFill/>
        </p:spPr>
        <p:txBody>
          <a:bodyPr wrap="square" lIns="91440" tIns="45720" rIns="91440" bIns="45720" rtlCol="0" anchor="t">
            <a:spAutoFit/>
          </a:bodyPr>
          <a:lstStyle/>
          <a:p>
            <a:r>
              <a:rPr lang="en-US" sz="3600" dirty="0"/>
              <a:t>You can order a classroom set for .50 cents.  </a:t>
            </a:r>
            <a:endParaRPr lang="en-US"/>
          </a:p>
          <a:p>
            <a:endParaRPr lang="en-US" sz="3600" dirty="0"/>
          </a:p>
          <a:p>
            <a:r>
              <a:rPr lang="en-US" sz="3600" dirty="0"/>
              <a:t>They have free lesson plans for teachers.</a:t>
            </a:r>
            <a:endParaRPr lang="en-US" dirty="0">
              <a:ea typeface="Calibri"/>
              <a:cs typeface="Calibri"/>
            </a:endParaRPr>
          </a:p>
        </p:txBody>
      </p:sp>
    </p:spTree>
    <p:extLst>
      <p:ext uri="{BB962C8B-B14F-4D97-AF65-F5344CB8AC3E}">
        <p14:creationId xmlns:p14="http://schemas.microsoft.com/office/powerpoint/2010/main" val="2464515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development</a:t>
            </a:r>
          </a:p>
        </p:txBody>
      </p:sp>
      <p:sp>
        <p:nvSpPr>
          <p:cNvPr id="3" name="Content Placeholder 2"/>
          <p:cNvSpPr>
            <a:spLocks noGrp="1"/>
          </p:cNvSpPr>
          <p:nvPr>
            <p:ph idx="1"/>
          </p:nvPr>
        </p:nvSpPr>
        <p:spPr/>
        <p:txBody>
          <a:bodyPr>
            <a:normAutofit fontScale="85000" lnSpcReduction="20000"/>
          </a:bodyPr>
          <a:lstStyle/>
          <a:p>
            <a:pPr lvl="1"/>
            <a:r>
              <a:rPr lang="en-US" sz="3200" dirty="0"/>
              <a:t>New Grantee Orientation</a:t>
            </a:r>
          </a:p>
          <a:p>
            <a:pPr lvl="1"/>
            <a:r>
              <a:rPr lang="en-US" sz="3200" dirty="0"/>
              <a:t>Impact Afterschool Conference </a:t>
            </a:r>
          </a:p>
          <a:p>
            <a:pPr lvl="1"/>
            <a:r>
              <a:rPr lang="en-US" sz="3200" dirty="0"/>
              <a:t>Spring and Summer Workshops </a:t>
            </a:r>
          </a:p>
          <a:p>
            <a:pPr lvl="1"/>
            <a:r>
              <a:rPr lang="en-US" sz="3200" dirty="0"/>
              <a:t>Best Practice Webinars </a:t>
            </a:r>
          </a:p>
          <a:p>
            <a:pPr lvl="1"/>
            <a:r>
              <a:rPr lang="en-US" sz="3200" dirty="0"/>
              <a:t>Committees </a:t>
            </a:r>
            <a:r>
              <a:rPr lang="en-US" sz="3200" dirty="0">
                <a:solidFill>
                  <a:srgbClr val="FF0000"/>
                </a:solidFill>
              </a:rPr>
              <a:t>(New Grants must participate in monthly New Grantee and Staff Transition meetings)</a:t>
            </a:r>
          </a:p>
          <a:p>
            <a:pPr lvl="1"/>
            <a:r>
              <a:rPr lang="en-US" sz="3200" dirty="0"/>
              <a:t>Other meetings as required</a:t>
            </a:r>
          </a:p>
          <a:p>
            <a:pPr lvl="1"/>
            <a:r>
              <a:rPr lang="en-US" sz="3200" dirty="0"/>
              <a:t>Technical Assistance as needed</a:t>
            </a:r>
          </a:p>
          <a:p>
            <a:pPr marL="0" indent="0">
              <a:buNone/>
            </a:pPr>
            <a:endParaRPr lang="en-US" dirty="0"/>
          </a:p>
        </p:txBody>
      </p:sp>
    </p:spTree>
    <p:extLst>
      <p:ext uri="{BB962C8B-B14F-4D97-AF65-F5344CB8AC3E}">
        <p14:creationId xmlns:p14="http://schemas.microsoft.com/office/powerpoint/2010/main" val="2146650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131425" cy="968679"/>
          </a:xfrm>
        </p:spPr>
        <p:txBody>
          <a:bodyPr/>
          <a:lstStyle/>
          <a:p>
            <a:r>
              <a:rPr lang="en-US" u="sng" dirty="0">
                <a:solidFill>
                  <a:srgbClr val="FFFF00"/>
                </a:solidFill>
              </a:rPr>
              <a:t>PROFESSIONAL DEVELOPMENT</a:t>
            </a:r>
            <a:r>
              <a:rPr lang="en-US" dirty="0"/>
              <a:t>: </a:t>
            </a:r>
          </a:p>
        </p:txBody>
      </p:sp>
      <p:pic>
        <p:nvPicPr>
          <p:cNvPr id="4" name="Content Placeholder 3"/>
          <p:cNvPicPr>
            <a:picLocks noGrp="1" noChangeAspect="1"/>
          </p:cNvPicPr>
          <p:nvPr>
            <p:ph idx="1"/>
          </p:nvPr>
        </p:nvPicPr>
        <p:blipFill>
          <a:blip r:embed="rId2"/>
          <a:stretch>
            <a:fillRect/>
          </a:stretch>
        </p:blipFill>
        <p:spPr>
          <a:xfrm>
            <a:off x="7189940" y="3505200"/>
            <a:ext cx="5002060" cy="3352800"/>
          </a:xfrm>
          <a:prstGeom prst="rect">
            <a:avLst/>
          </a:prstGeom>
        </p:spPr>
      </p:pic>
      <p:sp>
        <p:nvSpPr>
          <p:cNvPr id="5" name="TextBox 4"/>
          <p:cNvSpPr txBox="1"/>
          <p:nvPr/>
        </p:nvSpPr>
        <p:spPr>
          <a:xfrm>
            <a:off x="377952" y="1578279"/>
            <a:ext cx="6388608" cy="4862870"/>
          </a:xfrm>
          <a:prstGeom prst="rect">
            <a:avLst/>
          </a:prstGeom>
          <a:noFill/>
        </p:spPr>
        <p:txBody>
          <a:bodyPr wrap="square" rtlCol="0">
            <a:spAutoFit/>
          </a:bodyPr>
          <a:lstStyle/>
          <a:p>
            <a:pPr algn="ctr"/>
            <a:r>
              <a:rPr lang="en-US" sz="2000" dirty="0"/>
              <a:t>EVERY YEAR WE PROVIDE:</a:t>
            </a:r>
          </a:p>
          <a:p>
            <a:endParaRPr lang="en-US" sz="2000" dirty="0"/>
          </a:p>
          <a:p>
            <a:r>
              <a:rPr lang="en-US" dirty="0"/>
              <a:t>NEW AWARDEE ORIENTATION – you are on this call right now </a:t>
            </a:r>
            <a:r>
              <a:rPr lang="en-US" dirty="0">
                <a:sym typeface="Wingdings" panose="05000000000000000000" pitchFamily="2" charset="2"/>
              </a:rPr>
              <a:t> </a:t>
            </a:r>
            <a:endParaRPr lang="en-US" dirty="0"/>
          </a:p>
          <a:p>
            <a:endParaRPr lang="en-US" dirty="0"/>
          </a:p>
          <a:p>
            <a:r>
              <a:rPr lang="en-US" dirty="0"/>
              <a:t>STATE CONFERENCE  - Attendance is required for all</a:t>
            </a:r>
          </a:p>
          <a:p>
            <a:endParaRPr lang="en-US" dirty="0"/>
          </a:p>
          <a:p>
            <a:r>
              <a:rPr lang="en-US" dirty="0"/>
              <a:t>SEASONAL WORKSHOPS:  (select one)</a:t>
            </a:r>
          </a:p>
          <a:p>
            <a:r>
              <a:rPr lang="en-US" dirty="0"/>
              <a:t>SPRING</a:t>
            </a:r>
          </a:p>
          <a:p>
            <a:r>
              <a:rPr lang="en-US" dirty="0"/>
              <a:t>SUMMER</a:t>
            </a:r>
          </a:p>
          <a:p>
            <a:endParaRPr lang="en-US" dirty="0"/>
          </a:p>
          <a:p>
            <a:r>
              <a:rPr lang="en-US" dirty="0"/>
              <a:t>BEST PRACTICE WEBINARS</a:t>
            </a:r>
          </a:p>
          <a:p>
            <a:endParaRPr lang="en-US" dirty="0"/>
          </a:p>
          <a:p>
            <a:r>
              <a:rPr lang="en-US" dirty="0"/>
              <a:t>COMMITTEES (one per cohort required)</a:t>
            </a:r>
          </a:p>
          <a:p>
            <a:endParaRPr lang="en-US" dirty="0"/>
          </a:p>
          <a:p>
            <a:r>
              <a:rPr lang="en-US" dirty="0"/>
              <a:t>Technical Assistance Meetings for the grant application.</a:t>
            </a:r>
          </a:p>
          <a:p>
            <a:endParaRPr lang="en-US" dirty="0"/>
          </a:p>
          <a:p>
            <a:r>
              <a:rPr lang="en-US" dirty="0"/>
              <a:t>Other meetings as needed</a:t>
            </a:r>
          </a:p>
        </p:txBody>
      </p:sp>
      <p:pic>
        <p:nvPicPr>
          <p:cNvPr id="6" name="Picture 5"/>
          <p:cNvPicPr>
            <a:picLocks noChangeAspect="1"/>
          </p:cNvPicPr>
          <p:nvPr/>
        </p:nvPicPr>
        <p:blipFill>
          <a:blip r:embed="rId3"/>
          <a:stretch>
            <a:fillRect/>
          </a:stretch>
        </p:blipFill>
        <p:spPr>
          <a:xfrm>
            <a:off x="7189940" y="-20720"/>
            <a:ext cx="4822519" cy="3551128"/>
          </a:xfrm>
          <a:prstGeom prst="rect">
            <a:avLst/>
          </a:prstGeom>
        </p:spPr>
      </p:pic>
    </p:spTree>
    <p:extLst>
      <p:ext uri="{BB962C8B-B14F-4D97-AF65-F5344CB8AC3E}">
        <p14:creationId xmlns:p14="http://schemas.microsoft.com/office/powerpoint/2010/main" val="2058568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71856"/>
            <a:ext cx="11067287" cy="1456267"/>
          </a:xfrm>
        </p:spPr>
        <p:txBody>
          <a:bodyPr/>
          <a:lstStyle/>
          <a:p>
            <a:r>
              <a:rPr lang="en-US" dirty="0"/>
              <a:t>Impact afterschool conference, seasonal workshops, and Webinars</a:t>
            </a:r>
          </a:p>
        </p:txBody>
      </p:sp>
      <p:sp>
        <p:nvSpPr>
          <p:cNvPr id="3" name="Content Placeholder 2"/>
          <p:cNvSpPr>
            <a:spLocks noGrp="1"/>
          </p:cNvSpPr>
          <p:nvPr>
            <p:ph idx="1"/>
          </p:nvPr>
        </p:nvSpPr>
        <p:spPr>
          <a:xfrm>
            <a:off x="685801" y="2142067"/>
            <a:ext cx="11506199" cy="4344077"/>
          </a:xfrm>
        </p:spPr>
        <p:txBody>
          <a:bodyPr>
            <a:normAutofit fontScale="92500" lnSpcReduction="10000"/>
          </a:bodyPr>
          <a:lstStyle/>
          <a:p>
            <a:r>
              <a:rPr lang="en-US" sz="4000" dirty="0"/>
              <a:t>Impact conference has been changed to fall</a:t>
            </a:r>
          </a:p>
          <a:p>
            <a:endParaRPr lang="en-US" sz="4000" dirty="0"/>
          </a:p>
          <a:p>
            <a:r>
              <a:rPr lang="en-US" sz="4000" dirty="0"/>
              <a:t>Seasonal workshops – Spring and Summer</a:t>
            </a:r>
          </a:p>
          <a:p>
            <a:r>
              <a:rPr lang="en-US" sz="4000" dirty="0"/>
              <a:t>Best Practice Webinars – One per quarter  at 10:00am held via Zoom.</a:t>
            </a:r>
          </a:p>
          <a:p>
            <a:pPr lvl="1"/>
            <a:r>
              <a:rPr lang="en-US" sz="3800" dirty="0"/>
              <a:t>Recordings can be found here: </a:t>
            </a:r>
            <a:r>
              <a:rPr lang="en-US" sz="3800" dirty="0">
                <a:hlinkClick r:id="rId2"/>
              </a:rPr>
              <a:t>https://www.iowa21cclc.com/best-practice-webinars</a:t>
            </a:r>
            <a:r>
              <a:rPr lang="en-US" sz="3800" dirty="0"/>
              <a:t> </a:t>
            </a:r>
          </a:p>
          <a:p>
            <a:pPr marL="0" indent="0">
              <a:buNone/>
            </a:pPr>
            <a:endParaRPr lang="en-US" dirty="0"/>
          </a:p>
        </p:txBody>
      </p:sp>
    </p:spTree>
    <p:extLst>
      <p:ext uri="{BB962C8B-B14F-4D97-AF65-F5344CB8AC3E}">
        <p14:creationId xmlns:p14="http://schemas.microsoft.com/office/powerpoint/2010/main" val="800313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81158"/>
            <a:ext cx="10131425" cy="1456267"/>
          </a:xfrm>
        </p:spPr>
        <p:txBody>
          <a:bodyPr/>
          <a:lstStyle/>
          <a:p>
            <a:r>
              <a:rPr lang="en-US" u="sng" dirty="0">
                <a:solidFill>
                  <a:srgbClr val="FFFF00"/>
                </a:solidFill>
              </a:rPr>
              <a:t>COMMITTEES:  </a:t>
            </a:r>
            <a:r>
              <a:rPr lang="en-US" dirty="0"/>
              <a:t>A Community of practice</a:t>
            </a:r>
          </a:p>
        </p:txBody>
      </p:sp>
      <p:sp>
        <p:nvSpPr>
          <p:cNvPr id="3" name="Content Placeholder 2"/>
          <p:cNvSpPr>
            <a:spLocks noGrp="1"/>
          </p:cNvSpPr>
          <p:nvPr>
            <p:ph idx="1"/>
          </p:nvPr>
        </p:nvSpPr>
        <p:spPr>
          <a:xfrm>
            <a:off x="685801" y="2142067"/>
            <a:ext cx="10131425" cy="3983160"/>
          </a:xfrm>
        </p:spPr>
        <p:txBody>
          <a:bodyPr>
            <a:normAutofit lnSpcReduction="10000"/>
          </a:bodyPr>
          <a:lstStyle/>
          <a:p>
            <a:r>
              <a:rPr lang="en-US" sz="2400" dirty="0"/>
              <a:t>We have </a:t>
            </a:r>
            <a:r>
              <a:rPr lang="en-US" sz="2400" dirty="0">
                <a:solidFill>
                  <a:srgbClr val="FFFF00"/>
                </a:solidFill>
              </a:rPr>
              <a:t>five*</a:t>
            </a:r>
            <a:r>
              <a:rPr lang="en-US" sz="2400" dirty="0"/>
              <a:t> committees- you are required to </a:t>
            </a:r>
            <a:r>
              <a:rPr lang="en-US" sz="2400" dirty="0">
                <a:solidFill>
                  <a:srgbClr val="FFFF00"/>
                </a:solidFill>
              </a:rPr>
              <a:t>participate in one of the five </a:t>
            </a:r>
            <a:r>
              <a:rPr lang="en-US" sz="2400" dirty="0"/>
              <a:t>committees for each cohort your are funded in.</a:t>
            </a:r>
          </a:p>
          <a:p>
            <a:pPr marL="342900" indent="-342900">
              <a:buFont typeface="+mj-lt"/>
              <a:buAutoNum type="arabicPeriod"/>
            </a:pPr>
            <a:r>
              <a:rPr lang="en-US" sz="2400" dirty="0"/>
              <a:t>COMMUNICATIONS, PARTNERSHIPS AND SUSTAINABILITY- Plan outreach to the community, recruiting partners and long term sustainability.</a:t>
            </a:r>
          </a:p>
          <a:p>
            <a:pPr marL="342900" indent="-342900">
              <a:buFont typeface="+mj-lt"/>
              <a:buAutoNum type="arabicPeriod"/>
            </a:pPr>
            <a:r>
              <a:rPr lang="en-US" sz="2400" dirty="0"/>
              <a:t>EVALUATION – Plan surveys,  Evaluation and APR work</a:t>
            </a:r>
          </a:p>
          <a:p>
            <a:pPr marL="342900" indent="-342900">
              <a:buFont typeface="+mj-lt"/>
              <a:buAutoNum type="arabicPeriod"/>
            </a:pPr>
            <a:r>
              <a:rPr lang="en-US" sz="2400" dirty="0"/>
              <a:t>FAMILY ENGAGEMENT  -Plan quarterly Family Engagement outreach</a:t>
            </a:r>
          </a:p>
          <a:p>
            <a:pPr marL="342900" indent="-342900">
              <a:buFont typeface="+mj-lt"/>
              <a:buAutoNum type="arabicPeriod"/>
            </a:pPr>
            <a:r>
              <a:rPr lang="en-US" sz="2400" dirty="0"/>
              <a:t>PROFESSIONAL DEVELOPMENT-plan annual conference and other PD</a:t>
            </a:r>
          </a:p>
          <a:p>
            <a:pPr marL="342900" indent="-342900">
              <a:buFont typeface="+mj-lt"/>
              <a:buAutoNum type="arabicPeriod"/>
            </a:pPr>
            <a:r>
              <a:rPr lang="en-US" sz="2400" dirty="0"/>
              <a:t>*</a:t>
            </a:r>
            <a:r>
              <a:rPr lang="en-US" sz="2400" dirty="0">
                <a:solidFill>
                  <a:srgbClr val="FFC000"/>
                </a:solidFill>
              </a:rPr>
              <a:t>NEW GRANTEE-STAFF </a:t>
            </a:r>
            <a:r>
              <a:rPr lang="en-US" sz="2400" dirty="0"/>
              <a:t>TRANSITION (required for ALL brand new grantees and for new staff –Directors and Coordinators)</a:t>
            </a:r>
          </a:p>
          <a:p>
            <a:endParaRPr lang="en-US" dirty="0"/>
          </a:p>
          <a:p>
            <a:endParaRPr lang="en-US" dirty="0"/>
          </a:p>
        </p:txBody>
      </p:sp>
      <p:sp>
        <p:nvSpPr>
          <p:cNvPr id="5" name="TextBox 4"/>
          <p:cNvSpPr txBox="1"/>
          <p:nvPr/>
        </p:nvSpPr>
        <p:spPr>
          <a:xfrm>
            <a:off x="426720" y="5802061"/>
            <a:ext cx="5535168" cy="923330"/>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hlinkClick r:id="rId2"/>
              </a:rPr>
              <a:t>www.iowa21cclc.com/committees</a:t>
            </a: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dirty="0"/>
          </a:p>
        </p:txBody>
      </p:sp>
    </p:spTree>
    <p:extLst>
      <p:ext uri="{BB962C8B-B14F-4D97-AF65-F5344CB8AC3E}">
        <p14:creationId xmlns:p14="http://schemas.microsoft.com/office/powerpoint/2010/main" val="669632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1815-8D2F-47AB-880D-AC20DB86D15D}"/>
              </a:ext>
            </a:extLst>
          </p:cNvPr>
          <p:cNvSpPr>
            <a:spLocks noGrp="1"/>
          </p:cNvSpPr>
          <p:nvPr>
            <p:ph type="title"/>
          </p:nvPr>
        </p:nvSpPr>
        <p:spPr/>
        <p:txBody>
          <a:bodyPr/>
          <a:lstStyle/>
          <a:p>
            <a:r>
              <a:rPr lang="en-US" dirty="0">
                <a:solidFill>
                  <a:srgbClr val="FFC000"/>
                </a:solidFill>
              </a:rPr>
              <a:t>New Grantee / staff Transition</a:t>
            </a:r>
          </a:p>
        </p:txBody>
      </p:sp>
      <p:sp>
        <p:nvSpPr>
          <p:cNvPr id="3" name="Content Placeholder 2">
            <a:extLst>
              <a:ext uri="{FF2B5EF4-FFF2-40B4-BE49-F238E27FC236}">
                <a16:creationId xmlns:a16="http://schemas.microsoft.com/office/drawing/2014/main" id="{21D0654B-B0F8-4DAC-B23A-AEB91F4129E0}"/>
              </a:ext>
            </a:extLst>
          </p:cNvPr>
          <p:cNvSpPr>
            <a:spLocks noGrp="1"/>
          </p:cNvSpPr>
          <p:nvPr>
            <p:ph idx="1"/>
          </p:nvPr>
        </p:nvSpPr>
        <p:spPr>
          <a:xfrm>
            <a:off x="626745" y="1920240"/>
            <a:ext cx="10938510" cy="4328160"/>
          </a:xfrm>
        </p:spPr>
        <p:txBody>
          <a:bodyPr/>
          <a:lstStyle/>
          <a:p>
            <a:r>
              <a:rPr lang="en-US" sz="2000" dirty="0"/>
              <a:t>This committee meets monthly and is designed to provide additional support in the operation of the program.</a:t>
            </a:r>
          </a:p>
          <a:p>
            <a:r>
              <a:rPr lang="en-US" sz="2000" dirty="0">
                <a:solidFill>
                  <a:srgbClr val="FF0000"/>
                </a:solidFill>
              </a:rPr>
              <a:t>IF YOU HAVE STAFF TURNOVER- YOU MUST ENROLL THE NEW STAFF IN THIS COMMITTEE</a:t>
            </a:r>
          </a:p>
          <a:p>
            <a:r>
              <a:rPr lang="en-US" sz="2000" dirty="0">
                <a:solidFill>
                  <a:srgbClr val="FFC000"/>
                </a:solidFill>
              </a:rPr>
              <a:t>IF YOU HAVE STAFF TURNOVER- YOU MUST NOTIFY THE IOWA DEPT. OF EDUCATION VIA EMAIL WITH THE NEW STAFF NAMES, POSITION, CONTACT INFORMATION</a:t>
            </a:r>
            <a:r>
              <a:rPr lang="en-US" sz="2000" dirty="0"/>
              <a:t>.</a:t>
            </a:r>
          </a:p>
          <a:p>
            <a:r>
              <a:rPr lang="en-US" sz="2000" dirty="0"/>
              <a:t>According to statute a significant staff turnover elevates your RISK STATUS.   Contact Vic ASAP when you have any staff turnover (director, finance, coordinators but not normal support and teaching staff).  The IDOE will determine the need for additional risk monitoring based upon the information you provide.</a:t>
            </a:r>
          </a:p>
          <a:p>
            <a:r>
              <a:rPr lang="en-US" sz="2000" dirty="0"/>
              <a:t>We have a guidance sheet for this requirement.</a:t>
            </a:r>
          </a:p>
          <a:p>
            <a:endParaRPr lang="en-US" sz="2000" dirty="0"/>
          </a:p>
          <a:p>
            <a:endParaRPr lang="en-US" dirty="0"/>
          </a:p>
          <a:p>
            <a:endParaRPr lang="en-US" dirty="0"/>
          </a:p>
        </p:txBody>
      </p:sp>
    </p:spTree>
    <p:extLst>
      <p:ext uri="{BB962C8B-B14F-4D97-AF65-F5344CB8AC3E}">
        <p14:creationId xmlns:p14="http://schemas.microsoft.com/office/powerpoint/2010/main" val="1960450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F97E-0A35-9317-7BCB-C787F512DD0D}"/>
              </a:ext>
            </a:extLst>
          </p:cNvPr>
          <p:cNvSpPr>
            <a:spLocks noGrp="1"/>
          </p:cNvSpPr>
          <p:nvPr>
            <p:ph type="title"/>
          </p:nvPr>
        </p:nvSpPr>
        <p:spPr>
          <a:xfrm>
            <a:off x="685801" y="870333"/>
            <a:ext cx="10131425" cy="1195533"/>
          </a:xfrm>
          <a:solidFill>
            <a:schemeClr val="tx1">
              <a:lumMod val="75000"/>
            </a:schemeClr>
          </a:solidFill>
        </p:spPr>
        <p:txBody>
          <a:bodyPr>
            <a:noAutofit/>
          </a:bodyPr>
          <a:lstStyle/>
          <a:p>
            <a:pPr marR="0" lvl="0" fontAlgn="base">
              <a:spcBef>
                <a:spcPts val="0"/>
              </a:spcBef>
              <a:spcAft>
                <a:spcPts val="0"/>
              </a:spcAft>
              <a:buClr>
                <a:srgbClr val="000000"/>
              </a:buClr>
            </a:pPr>
            <a:r>
              <a:rPr lang="en-US" sz="1800" u="none" strike="noStrike" kern="0" spc="0" dirty="0">
                <a:solidFill>
                  <a:srgbClr val="000000"/>
                </a:solidFill>
                <a:effectLst/>
                <a:uFill>
                  <a:solidFill>
                    <a:srgbClr val="000000"/>
                  </a:solidFill>
                </a:uFill>
                <a:latin typeface="Arial" panose="020B0604020202020204" pitchFamily="34" charset="0"/>
                <a:ea typeface="Arial Unicode MS"/>
                <a:cs typeface="Arial Unicode MS"/>
              </a:rPr>
              <a:t>Describe how the SEA provides training and technical assistance on the subgrantee monitoring process (e.g., desktop monitoring, periodic reports, onsite monitoring reviews, other). </a:t>
            </a:r>
            <a:r>
              <a:rPr lang="en-US" sz="18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§4202(c)(3)(B), §4202(c)(3)(D), </a:t>
            </a:r>
            <a:r>
              <a:rPr lang="en-US" sz="1800"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and </a:t>
            </a:r>
            <a:r>
              <a:rPr lang="en-US" sz="18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§4203(a)(6)</a:t>
            </a:r>
            <a:endParaRPr lang="en-US" sz="1800" u="none" strike="noStrike" kern="0" spc="0" dirty="0">
              <a:solidFill>
                <a:srgbClr val="000000"/>
              </a:solidFill>
              <a:effectLst/>
              <a:uFill>
                <a:solidFill>
                  <a:srgbClr val="000000"/>
                </a:solidFill>
              </a:uFill>
              <a:latin typeface="Times New Roman" panose="02020603050405020304" pitchFamily="18" charset="0"/>
              <a:ea typeface="Arial Unicode MS"/>
              <a:cs typeface="Arial Unicode MS"/>
            </a:endParaRPr>
          </a:p>
        </p:txBody>
      </p:sp>
      <p:sp>
        <p:nvSpPr>
          <p:cNvPr id="3" name="Content Placeholder 2">
            <a:extLst>
              <a:ext uri="{FF2B5EF4-FFF2-40B4-BE49-F238E27FC236}">
                <a16:creationId xmlns:a16="http://schemas.microsoft.com/office/drawing/2014/main" id="{91EA01E5-2A1D-E653-0256-FC94459211B2}"/>
              </a:ext>
            </a:extLst>
          </p:cNvPr>
          <p:cNvSpPr>
            <a:spLocks noGrp="1"/>
          </p:cNvSpPr>
          <p:nvPr>
            <p:ph idx="1"/>
          </p:nvPr>
        </p:nvSpPr>
        <p:spPr>
          <a:xfrm>
            <a:off x="685801" y="2142067"/>
            <a:ext cx="10131425" cy="4457037"/>
          </a:xfrm>
          <a:solidFill>
            <a:schemeClr val="tx1">
              <a:lumMod val="95000"/>
            </a:schemeClr>
          </a:solidFill>
        </p:spPr>
        <p:txBody>
          <a:bodyPr>
            <a:normAutofit/>
          </a:bodyPr>
          <a:lstStyle/>
          <a:p>
            <a:r>
              <a:rPr lang="en-US" sz="2400" dirty="0">
                <a:solidFill>
                  <a:schemeClr val="bg1"/>
                </a:solidFill>
              </a:rPr>
              <a:t>Desktop monitoring occurs every quarter when claims are submitted, a general ledger and claim spreadsheet are reviewed along with an update on attendance.  This is done in our CASA payment system.</a:t>
            </a:r>
          </a:p>
          <a:p>
            <a:r>
              <a:rPr lang="en-US" sz="2400" dirty="0">
                <a:solidFill>
                  <a:schemeClr val="bg1"/>
                </a:solidFill>
              </a:rPr>
              <a:t>Site monitoring occurs in person or virtual and the tools are posted on the IDOE website. </a:t>
            </a:r>
            <a:r>
              <a:rPr lang="en-US" sz="1600" dirty="0">
                <a:solidFill>
                  <a:schemeClr val="bg1"/>
                </a:solidFill>
                <a:hlinkClick r:id="rId2"/>
              </a:rPr>
              <a:t>https://educate.iowa.gov/pk-12/essa/guidance-allocations/learning-center-resources</a:t>
            </a:r>
            <a:r>
              <a:rPr lang="en-US" sz="1600" dirty="0">
                <a:solidFill>
                  <a:schemeClr val="bg1"/>
                </a:solidFill>
              </a:rPr>
              <a:t> </a:t>
            </a:r>
          </a:p>
          <a:p>
            <a:pPr algn="l"/>
            <a:r>
              <a:rPr lang="en-US" sz="2400" b="1" i="0" u="none" strike="noStrike" dirty="0">
                <a:solidFill>
                  <a:srgbClr val="262828"/>
                </a:solidFill>
                <a:effectLst/>
                <a:latin typeface="var(--font-body-face)"/>
                <a:hlinkClick r:id="rId3" tooltip="Appendix D Iowa Site Monitoring Documentation Form"/>
              </a:rPr>
              <a:t>Appendix D Iowa Site Monitoring Documentation Form</a:t>
            </a:r>
            <a:endParaRPr lang="en-US" sz="2400" b="0" i="0" dirty="0">
              <a:solidFill>
                <a:srgbClr val="262828"/>
              </a:solidFill>
              <a:effectLst/>
              <a:latin typeface="Source Serif 4"/>
            </a:endParaRPr>
          </a:p>
          <a:p>
            <a:pPr algn="l"/>
            <a:r>
              <a:rPr lang="en-US" sz="2400" b="1" i="0" u="none" strike="noStrike" dirty="0">
                <a:solidFill>
                  <a:srgbClr val="262828"/>
                </a:solidFill>
                <a:effectLst/>
                <a:latin typeface="var(--font-body-face)"/>
                <a:hlinkClick r:id="rId4" tooltip="Appendix E Iowa Comprehensive Site Visit for 21st CCLC"/>
              </a:rPr>
              <a:t>Appendix E Iowa Comprehensive Site Visit for 21st CCLC</a:t>
            </a:r>
            <a:endParaRPr lang="en-US" sz="2400" b="0" i="0" dirty="0">
              <a:solidFill>
                <a:srgbClr val="262828"/>
              </a:solidFill>
              <a:effectLst/>
              <a:latin typeface="Source Serif 4"/>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300057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C5EAB6-826A-439D-B99B-DF05C8128157}"/>
              </a:ext>
            </a:extLst>
          </p:cNvPr>
          <p:cNvPicPr>
            <a:picLocks noChangeAspect="1"/>
          </p:cNvPicPr>
          <p:nvPr/>
        </p:nvPicPr>
        <p:blipFill>
          <a:blip r:embed="rId2"/>
          <a:stretch>
            <a:fillRect/>
          </a:stretch>
        </p:blipFill>
        <p:spPr>
          <a:xfrm>
            <a:off x="1698885" y="999749"/>
            <a:ext cx="8802741" cy="4846008"/>
          </a:xfrm>
          <a:prstGeom prst="rect">
            <a:avLst/>
          </a:prstGeom>
        </p:spPr>
      </p:pic>
    </p:spTree>
    <p:extLst>
      <p:ext uri="{BB962C8B-B14F-4D97-AF65-F5344CB8AC3E}">
        <p14:creationId xmlns:p14="http://schemas.microsoft.com/office/powerpoint/2010/main" val="1562068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9289" y="304094"/>
            <a:ext cx="11029244" cy="6203950"/>
          </a:xfrm>
          <a:prstGeom prst="rect">
            <a:avLst/>
          </a:prstGeom>
        </p:spPr>
      </p:pic>
    </p:spTree>
    <p:extLst>
      <p:ext uri="{BB962C8B-B14F-4D97-AF65-F5344CB8AC3E}">
        <p14:creationId xmlns:p14="http://schemas.microsoft.com/office/powerpoint/2010/main" val="2350667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9B57DAFD-9105-1433-C627-5FE0D351B455}"/>
              </a:ext>
            </a:extLst>
          </p:cNvPr>
          <p:cNvPicPr>
            <a:picLocks noChangeAspect="1"/>
          </p:cNvPicPr>
          <p:nvPr/>
        </p:nvPicPr>
        <p:blipFill>
          <a:blip r:embed="rId2"/>
          <a:stretch>
            <a:fillRect/>
          </a:stretch>
        </p:blipFill>
        <p:spPr>
          <a:xfrm>
            <a:off x="189585" y="101999"/>
            <a:ext cx="11770515" cy="6634161"/>
          </a:xfrm>
          <a:prstGeom prst="rect">
            <a:avLst/>
          </a:prstGeom>
        </p:spPr>
      </p:pic>
      <p:pic>
        <p:nvPicPr>
          <p:cNvPr id="1026" name="Picture 2" descr="Thumbs Up Smiley Face Emoji Happy Smiley Face - Love Emoji Dp For ...">
            <a:extLst>
              <a:ext uri="{FF2B5EF4-FFF2-40B4-BE49-F238E27FC236}">
                <a16:creationId xmlns:a16="http://schemas.microsoft.com/office/drawing/2014/main" id="{22D38C36-3031-4674-8E30-A96116644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4709" y="598393"/>
            <a:ext cx="24860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96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a:bodyPr>
          <a:lstStyle/>
          <a:p>
            <a:r>
              <a:rPr lang="en-US" sz="4000" dirty="0"/>
              <a:t>BUDGETS AND FINANCE  </a:t>
            </a:r>
            <a:br>
              <a:rPr lang="en-US" sz="4000" dirty="0"/>
            </a:br>
            <a:r>
              <a:rPr lang="en-US" dirty="0">
                <a:solidFill>
                  <a:srgbClr val="FFFF00"/>
                </a:solidFill>
              </a:rPr>
              <a:t> </a:t>
            </a:r>
            <a:endParaRPr lang="en-US" dirty="0"/>
          </a:p>
        </p:txBody>
      </p:sp>
      <p:sp>
        <p:nvSpPr>
          <p:cNvPr id="3" name="Content Placeholder 2"/>
          <p:cNvSpPr>
            <a:spLocks noGrp="1"/>
          </p:cNvSpPr>
          <p:nvPr>
            <p:ph idx="1"/>
          </p:nvPr>
        </p:nvSpPr>
        <p:spPr>
          <a:xfrm>
            <a:off x="719745" y="2664564"/>
            <a:ext cx="11024235" cy="3649133"/>
          </a:xfrm>
        </p:spPr>
        <p:txBody>
          <a:bodyPr>
            <a:normAutofit/>
          </a:bodyPr>
          <a:lstStyle/>
          <a:p>
            <a:pPr marL="457200" lvl="1" indent="0">
              <a:buNone/>
            </a:pPr>
            <a:r>
              <a:rPr lang="en-US" sz="4000" dirty="0"/>
              <a:t>Guide to Program Budgets and DE guidance on Finance  </a:t>
            </a:r>
          </a:p>
          <a:p>
            <a:pPr marL="457200" lvl="1" indent="0" algn="ctr">
              <a:buNone/>
            </a:pPr>
            <a:r>
              <a:rPr lang="en-US" sz="4000" b="1" dirty="0">
                <a:solidFill>
                  <a:srgbClr val="FFFF00"/>
                </a:solidFill>
              </a:rPr>
              <a:t>Please give a copy of these documents to your finance person</a:t>
            </a:r>
            <a:r>
              <a:rPr lang="en-US" sz="4800" b="1" dirty="0">
                <a:solidFill>
                  <a:srgbClr val="FFFF00"/>
                </a:solidFill>
              </a:rPr>
              <a:t>.</a:t>
            </a:r>
          </a:p>
          <a:p>
            <a:pPr marL="457200" lvl="1" indent="0" algn="ctr">
              <a:buNone/>
            </a:pPr>
            <a:r>
              <a:rPr lang="en-US" sz="2400" b="1" dirty="0">
                <a:solidFill>
                  <a:srgbClr val="FFFF00"/>
                </a:solidFill>
              </a:rPr>
              <a:t> </a:t>
            </a:r>
            <a:r>
              <a:rPr lang="en-US" sz="2800" b="1" i="0" u="none" strike="noStrike" dirty="0">
                <a:effectLst/>
                <a:latin typeface="Source Serif 4"/>
                <a:hlinkClick r:id="rId2" tooltip="Guide to Program Budgets and Accounting"/>
              </a:rPr>
              <a:t>Guide to Program Budgets and Accounting</a:t>
            </a:r>
            <a:endParaRPr lang="en-US" sz="2400" b="1" dirty="0">
              <a:solidFill>
                <a:srgbClr val="FFFF00"/>
              </a:solidFill>
            </a:endParaRPr>
          </a:p>
        </p:txBody>
      </p:sp>
      <p:pic>
        <p:nvPicPr>
          <p:cNvPr id="4" name="Picture 3"/>
          <p:cNvPicPr>
            <a:picLocks noChangeAspect="1"/>
          </p:cNvPicPr>
          <p:nvPr/>
        </p:nvPicPr>
        <p:blipFill>
          <a:blip r:embed="rId3"/>
          <a:stretch>
            <a:fillRect/>
          </a:stretch>
        </p:blipFill>
        <p:spPr>
          <a:xfrm>
            <a:off x="0" y="326"/>
            <a:ext cx="12325611" cy="1484158"/>
          </a:xfrm>
          <a:prstGeom prst="rect">
            <a:avLst/>
          </a:prstGeom>
        </p:spPr>
      </p:pic>
    </p:spTree>
    <p:extLst>
      <p:ext uri="{BB962C8B-B14F-4D97-AF65-F5344CB8AC3E}">
        <p14:creationId xmlns:p14="http://schemas.microsoft.com/office/powerpoint/2010/main" val="19305240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a:bodyPr>
          <a:lstStyle/>
          <a:p>
            <a:r>
              <a:rPr lang="en-US" sz="4800" dirty="0"/>
              <a:t>DATA AND Evaluation:</a:t>
            </a:r>
            <a:br>
              <a:rPr lang="en-US" sz="4800" dirty="0"/>
            </a:br>
            <a:endParaRPr lang="en-US" dirty="0"/>
          </a:p>
        </p:txBody>
      </p:sp>
      <p:sp>
        <p:nvSpPr>
          <p:cNvPr id="3" name="Content Placeholder 2"/>
          <p:cNvSpPr>
            <a:spLocks noGrp="1"/>
          </p:cNvSpPr>
          <p:nvPr>
            <p:ph idx="1"/>
          </p:nvPr>
        </p:nvSpPr>
        <p:spPr>
          <a:xfrm>
            <a:off x="507826" y="2839928"/>
            <a:ext cx="11176347" cy="3649133"/>
          </a:xfrm>
        </p:spPr>
        <p:txBody>
          <a:bodyPr/>
          <a:lstStyle/>
          <a:p>
            <a:pPr lvl="1">
              <a:lnSpc>
                <a:spcPct val="150000"/>
              </a:lnSpc>
              <a:spcAft>
                <a:spcPts val="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Times New Roman" panose="02020603050405020304" pitchFamily="18" charset="0"/>
              </a:rPr>
              <a:t>Statewide Evaluation and Annual Survey</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Times New Roman" panose="02020603050405020304" pitchFamily="18" charset="0"/>
              </a:rPr>
              <a:t>Reporting Your Data in the APR system</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Times New Roman" panose="02020603050405020304" pitchFamily="18" charset="0"/>
              </a:rPr>
              <a:t>60 hours Contact time and the achievement gap</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12192000" cy="1484158"/>
          </a:xfrm>
          <a:prstGeom prst="rect">
            <a:avLst/>
          </a:prstGeom>
        </p:spPr>
      </p:pic>
    </p:spTree>
    <p:extLst>
      <p:ext uri="{BB962C8B-B14F-4D97-AF65-F5344CB8AC3E}">
        <p14:creationId xmlns:p14="http://schemas.microsoft.com/office/powerpoint/2010/main" val="694333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59800"/>
            <a:ext cx="10131425" cy="1456267"/>
          </a:xfrm>
        </p:spPr>
        <p:txBody>
          <a:bodyPr/>
          <a:lstStyle/>
          <a:p>
            <a:r>
              <a:rPr lang="en-US" u="sng" dirty="0">
                <a:solidFill>
                  <a:srgbClr val="FFFF00"/>
                </a:solidFill>
              </a:rPr>
              <a:t>Evaluation: </a:t>
            </a:r>
          </a:p>
        </p:txBody>
      </p:sp>
      <p:sp>
        <p:nvSpPr>
          <p:cNvPr id="3" name="Content Placeholder 2"/>
          <p:cNvSpPr>
            <a:spLocks noGrp="1"/>
          </p:cNvSpPr>
          <p:nvPr>
            <p:ph idx="1"/>
          </p:nvPr>
        </p:nvSpPr>
        <p:spPr>
          <a:xfrm>
            <a:off x="501041" y="1415441"/>
            <a:ext cx="11098060" cy="5223354"/>
          </a:xfrm>
        </p:spPr>
        <p:txBody>
          <a:bodyPr>
            <a:normAutofit fontScale="92500" lnSpcReduction="10000"/>
          </a:bodyPr>
          <a:lstStyle/>
          <a:p>
            <a:r>
              <a:rPr lang="en-US" sz="2400" dirty="0"/>
              <a:t>You will participate in 2 evaluations each year.  </a:t>
            </a:r>
          </a:p>
          <a:p>
            <a:pPr lvl="1"/>
            <a:r>
              <a:rPr lang="en-US" sz="2200" dirty="0"/>
              <a:t>First, is your local evaluation – Due November 30</a:t>
            </a:r>
            <a:r>
              <a:rPr lang="en-US" sz="2200" baseline="30000" dirty="0"/>
              <a:t>th</a:t>
            </a:r>
            <a:r>
              <a:rPr lang="en-US" sz="2200" dirty="0"/>
              <a:t>  </a:t>
            </a:r>
          </a:p>
          <a:p>
            <a:pPr lvl="1"/>
            <a:r>
              <a:rPr lang="en-US" sz="2400" dirty="0"/>
              <a:t>The second is your state evaluation.  </a:t>
            </a:r>
          </a:p>
          <a:p>
            <a:pPr marL="457200" lvl="1" indent="0">
              <a:buNone/>
            </a:pPr>
            <a:r>
              <a:rPr lang="en-US" sz="2400" dirty="0"/>
              <a:t>We read all 1,200 pages of local evaluations and may ask for clarification on data or request missing data that is required.  Data is summarized and aggregated into the annual Iowa State Evaluation.  This is sent to the USDOE.</a:t>
            </a:r>
          </a:p>
          <a:p>
            <a:r>
              <a:rPr lang="en-US" sz="2400" dirty="0"/>
              <a:t>While your first local evaluation is one year behind.  </a:t>
            </a:r>
          </a:p>
          <a:p>
            <a:r>
              <a:rPr lang="en-US" sz="2400" dirty="0">
                <a:solidFill>
                  <a:srgbClr val="FFFF00"/>
                </a:solidFill>
              </a:rPr>
              <a:t>You will need to report your Summer School data in the first APR  window-online data system.</a:t>
            </a:r>
          </a:p>
          <a:p>
            <a:r>
              <a:rPr lang="en-US" sz="2400" dirty="0"/>
              <a:t>Since </a:t>
            </a:r>
            <a:r>
              <a:rPr lang="en-US" sz="2400" dirty="0">
                <a:solidFill>
                  <a:srgbClr val="FF0000"/>
                </a:solidFill>
              </a:rPr>
              <a:t>we report local evaluation data one year behind</a:t>
            </a:r>
            <a:r>
              <a:rPr lang="en-US" sz="2400" dirty="0"/>
              <a:t>, your local evaluator has plenty of time to gather the data, meet with you and develop your evaluation.</a:t>
            </a:r>
          </a:p>
          <a:p>
            <a:r>
              <a:rPr lang="en-US" sz="2400" dirty="0"/>
              <a:t>We even provide a data gathering template for your local evaluator to make their task easier.</a:t>
            </a:r>
          </a:p>
          <a:p>
            <a:r>
              <a:rPr lang="en-US" sz="2400" dirty="0"/>
              <a:t>We provide training for your local evaluator on what data is required for the state evaluation. </a:t>
            </a:r>
          </a:p>
          <a:p>
            <a:endParaRPr lang="en-US" sz="2400" dirty="0"/>
          </a:p>
        </p:txBody>
      </p:sp>
    </p:spTree>
    <p:extLst>
      <p:ext uri="{BB962C8B-B14F-4D97-AF65-F5344CB8AC3E}">
        <p14:creationId xmlns:p14="http://schemas.microsoft.com/office/powerpoint/2010/main" val="37825452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1" y="0"/>
            <a:ext cx="10131425" cy="1456267"/>
          </a:xfrm>
        </p:spPr>
        <p:txBody>
          <a:bodyPr/>
          <a:lstStyle/>
          <a:p>
            <a:r>
              <a:rPr lang="en-US" u="sng" dirty="0">
                <a:solidFill>
                  <a:srgbClr val="FFFF00"/>
                </a:solidFill>
              </a:rPr>
              <a:t>SEA Requirements</a:t>
            </a:r>
            <a:r>
              <a:rPr lang="en-US" u="sng" dirty="0"/>
              <a:t>:</a:t>
            </a:r>
            <a:endParaRPr lang="en-US" dirty="0"/>
          </a:p>
        </p:txBody>
      </p:sp>
      <p:sp>
        <p:nvSpPr>
          <p:cNvPr id="3" name="Content Placeholder 2"/>
          <p:cNvSpPr>
            <a:spLocks noGrp="1"/>
          </p:cNvSpPr>
          <p:nvPr>
            <p:ph idx="1"/>
          </p:nvPr>
        </p:nvSpPr>
        <p:spPr>
          <a:xfrm>
            <a:off x="102871" y="1245871"/>
            <a:ext cx="12089130" cy="5399186"/>
          </a:xfrm>
          <a:solidFill>
            <a:schemeClr val="bg2">
              <a:lumMod val="60000"/>
              <a:lumOff val="40000"/>
            </a:schemeClr>
          </a:solidFill>
        </p:spPr>
        <p:txBody>
          <a:bodyPr>
            <a:normAutofit/>
          </a:bodyPr>
          <a:lstStyle/>
          <a:p>
            <a:r>
              <a:rPr lang="en-US" sz="2400" b="1" dirty="0">
                <a:solidFill>
                  <a:srgbClr val="FF0000"/>
                </a:solidFill>
              </a:rPr>
              <a:t>II.12  Does the state </a:t>
            </a:r>
            <a:r>
              <a:rPr lang="en-US" sz="2400" b="1" dirty="0">
                <a:solidFill>
                  <a:srgbClr val="FFFF00"/>
                </a:solidFill>
              </a:rPr>
              <a:t>conduct</a:t>
            </a:r>
            <a:r>
              <a:rPr lang="en-US" sz="2400" b="1" dirty="0">
                <a:solidFill>
                  <a:srgbClr val="FF0000"/>
                </a:solidFill>
              </a:rPr>
              <a:t> a comprehensive evaluation </a:t>
            </a:r>
            <a:r>
              <a:rPr lang="en-US" sz="2400" b="1" dirty="0"/>
              <a:t>(directly, or through a grant or contract) to monitor the effectiveness of 21</a:t>
            </a:r>
            <a:r>
              <a:rPr lang="en-US" sz="2400" b="1" baseline="30000" dirty="0"/>
              <a:t>st</a:t>
            </a:r>
            <a:r>
              <a:rPr lang="en-US" sz="2400" b="1" dirty="0"/>
              <a:t> CCLC programs, and progress towards the performance indicators and performance measures used to evaluate subgrantees?  §4202(C) (3)(A)   §4203(a)(6)</a:t>
            </a:r>
          </a:p>
          <a:p>
            <a:pPr marL="0" indent="0">
              <a:buNone/>
            </a:pPr>
            <a:r>
              <a:rPr lang="en-US" sz="2400" b="1" dirty="0"/>
              <a:t>§4203(a)(13)   §4205(b)(2)(A)</a:t>
            </a:r>
          </a:p>
          <a:p>
            <a:endParaRPr lang="en-US" sz="2400" b="1" dirty="0"/>
          </a:p>
          <a:p>
            <a:r>
              <a:rPr lang="en-US" sz="2400" b="1" dirty="0"/>
              <a:t>II.13  Does the state have clearly defined and appropriate performance indicators and performance measures used to evaluate programs?  </a:t>
            </a:r>
            <a:r>
              <a:rPr lang="en-US" sz="2400" b="1" dirty="0">
                <a:solidFill>
                  <a:srgbClr val="FF0000"/>
                </a:solidFill>
              </a:rPr>
              <a:t>Does the state measure GPRA indicators?</a:t>
            </a:r>
            <a:r>
              <a:rPr lang="en-US" sz="2400" b="1" dirty="0"/>
              <a:t> §4203(a)(13)(A)  §4205(b)(1)(B)</a:t>
            </a:r>
          </a:p>
          <a:p>
            <a:r>
              <a:rPr lang="en-US" sz="2400" b="1" dirty="0"/>
              <a:t>II.14  Does the SEA notify and make program evaluations available to the public? §4203(a)(13)(B)   §4205(b)(2)(B)(ii)</a:t>
            </a:r>
          </a:p>
        </p:txBody>
      </p:sp>
    </p:spTree>
    <p:extLst>
      <p:ext uri="{BB962C8B-B14F-4D97-AF65-F5344CB8AC3E}">
        <p14:creationId xmlns:p14="http://schemas.microsoft.com/office/powerpoint/2010/main" val="28778021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181" y="134133"/>
            <a:ext cx="9366011" cy="6678572"/>
          </a:xfrm>
          <a:prstGeom prst="rect">
            <a:avLst/>
          </a:prstGeom>
        </p:spPr>
      </p:pic>
      <p:sp>
        <p:nvSpPr>
          <p:cNvPr id="2" name="Rectangle 1">
            <a:extLst>
              <a:ext uri="{FF2B5EF4-FFF2-40B4-BE49-F238E27FC236}">
                <a16:creationId xmlns:a16="http://schemas.microsoft.com/office/drawing/2014/main" id="{35694EF6-02BC-BC4E-55A1-506A4FC2B0FC}"/>
              </a:ext>
            </a:extLst>
          </p:cNvPr>
          <p:cNvSpPr/>
          <p:nvPr/>
        </p:nvSpPr>
        <p:spPr>
          <a:xfrm>
            <a:off x="592182" y="5321147"/>
            <a:ext cx="9510286" cy="153685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lumMod val="75000"/>
                  </a:schemeClr>
                </a:solidFill>
                <a:hlinkClick r:id="rId3"/>
              </a:rPr>
              <a:t>https://educate.iowa.gov/pk-12/essa/guidance-allocations/learning-center-resources</a:t>
            </a:r>
            <a:r>
              <a:rPr lang="en-US" sz="2000" dirty="0">
                <a:solidFill>
                  <a:schemeClr val="accent1">
                    <a:lumMod val="75000"/>
                  </a:schemeClr>
                </a:solidFill>
              </a:rPr>
              <a:t> </a:t>
            </a:r>
          </a:p>
        </p:txBody>
      </p:sp>
    </p:spTree>
    <p:extLst>
      <p:ext uri="{BB962C8B-B14F-4D97-AF65-F5344CB8AC3E}">
        <p14:creationId xmlns:p14="http://schemas.microsoft.com/office/powerpoint/2010/main" val="21310405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937" y="195262"/>
            <a:ext cx="8620125" cy="6467475"/>
          </a:xfrm>
          <a:prstGeom prst="rect">
            <a:avLst/>
          </a:prstGeom>
        </p:spPr>
      </p:pic>
      <p:sp>
        <p:nvSpPr>
          <p:cNvPr id="2" name="Rectangle 1">
            <a:extLst>
              <a:ext uri="{FF2B5EF4-FFF2-40B4-BE49-F238E27FC236}">
                <a16:creationId xmlns:a16="http://schemas.microsoft.com/office/drawing/2014/main" id="{C898EC5F-D3E5-B549-3AF5-A7054597954A}"/>
              </a:ext>
            </a:extLst>
          </p:cNvPr>
          <p:cNvSpPr/>
          <p:nvPr/>
        </p:nvSpPr>
        <p:spPr>
          <a:xfrm>
            <a:off x="2126255" y="4715219"/>
            <a:ext cx="7359268" cy="50677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State Evaluation- July (sent to Directors and posted on IDOE website)</a:t>
            </a:r>
          </a:p>
        </p:txBody>
      </p:sp>
    </p:spTree>
    <p:extLst>
      <p:ext uri="{BB962C8B-B14F-4D97-AF65-F5344CB8AC3E}">
        <p14:creationId xmlns:p14="http://schemas.microsoft.com/office/powerpoint/2010/main" val="4109196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1121663"/>
          </a:xfrm>
        </p:spPr>
        <p:txBody>
          <a:bodyPr>
            <a:normAutofit/>
          </a:bodyPr>
          <a:lstStyle/>
          <a:p>
            <a:r>
              <a:rPr lang="en-US" sz="6000" u="sng" dirty="0"/>
              <a:t>ANNUAL SURVEY</a:t>
            </a:r>
          </a:p>
        </p:txBody>
      </p:sp>
      <p:sp>
        <p:nvSpPr>
          <p:cNvPr id="3" name="Text Placeholder 2"/>
          <p:cNvSpPr>
            <a:spLocks noGrp="1"/>
          </p:cNvSpPr>
          <p:nvPr>
            <p:ph type="body" idx="1"/>
          </p:nvPr>
        </p:nvSpPr>
        <p:spPr>
          <a:xfrm>
            <a:off x="685800" y="1621536"/>
            <a:ext cx="10131428" cy="4169664"/>
          </a:xfrm>
        </p:spPr>
        <p:txBody>
          <a:bodyPr>
            <a:normAutofit fontScale="92500" lnSpcReduction="20000"/>
          </a:bodyPr>
          <a:lstStyle/>
          <a:p>
            <a:pPr marL="342900" indent="-342900">
              <a:buFont typeface="Arial" panose="020B0604020202020204" pitchFamily="34" charset="0"/>
              <a:buChar char="•"/>
            </a:pPr>
            <a:r>
              <a:rPr lang="en-US" sz="4400" dirty="0"/>
              <a:t>Done via Survey Monkey</a:t>
            </a:r>
          </a:p>
          <a:p>
            <a:pPr marL="342900" indent="-342900">
              <a:buFont typeface="Arial" panose="020B0604020202020204" pitchFamily="34" charset="0"/>
              <a:buChar char="•"/>
            </a:pPr>
            <a:r>
              <a:rPr lang="en-US" sz="4400" dirty="0"/>
              <a:t>Sent as a PDF for you to review before you enter the data</a:t>
            </a:r>
          </a:p>
          <a:p>
            <a:pPr marL="342900" indent="-342900">
              <a:buFont typeface="Arial" panose="020B0604020202020204" pitchFamily="34" charset="0"/>
              <a:buChar char="•"/>
            </a:pPr>
            <a:r>
              <a:rPr lang="en-US" sz="4400" dirty="0"/>
              <a:t>This collects data not available in the Annual Performance Report (APR)</a:t>
            </a:r>
          </a:p>
          <a:p>
            <a:pPr marL="342900" indent="-342900">
              <a:buFont typeface="Arial" panose="020B0604020202020204" pitchFamily="34" charset="0"/>
              <a:buChar char="•"/>
            </a:pPr>
            <a:r>
              <a:rPr lang="en-US" sz="4400" dirty="0"/>
              <a:t>Contents of this survey appear in the State Evaluation</a:t>
            </a:r>
          </a:p>
        </p:txBody>
      </p:sp>
    </p:spTree>
    <p:extLst>
      <p:ext uri="{BB962C8B-B14F-4D97-AF65-F5344CB8AC3E}">
        <p14:creationId xmlns:p14="http://schemas.microsoft.com/office/powerpoint/2010/main" val="265601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F97E-0A35-9317-7BCB-C787F512DD0D}"/>
              </a:ext>
            </a:extLst>
          </p:cNvPr>
          <p:cNvSpPr>
            <a:spLocks noGrp="1"/>
          </p:cNvSpPr>
          <p:nvPr>
            <p:ph type="title"/>
          </p:nvPr>
        </p:nvSpPr>
        <p:spPr>
          <a:xfrm>
            <a:off x="685801" y="870333"/>
            <a:ext cx="10131425" cy="1195533"/>
          </a:xfrm>
          <a:solidFill>
            <a:schemeClr val="tx1">
              <a:lumMod val="85000"/>
            </a:schemeClr>
          </a:solidFill>
        </p:spPr>
        <p:txBody>
          <a:bodyPr>
            <a:noAutofit/>
          </a:bodyPr>
          <a:lstStyle/>
          <a:p>
            <a:pPr marR="0" lvl="0" fontAlgn="base">
              <a:spcBef>
                <a:spcPts val="0"/>
              </a:spcBef>
              <a:spcAft>
                <a:spcPts val="0"/>
              </a:spcAft>
              <a:buClr>
                <a:srgbClr val="000000"/>
              </a:buClr>
            </a:pPr>
            <a:r>
              <a:rPr lang="en-US" sz="1800" u="none" strike="noStrike" kern="0" spc="0" dirty="0">
                <a:solidFill>
                  <a:srgbClr val="000000"/>
                </a:solidFill>
                <a:effectLst/>
                <a:uFill>
                  <a:solidFill>
                    <a:srgbClr val="000000"/>
                  </a:solidFill>
                </a:uFill>
                <a:latin typeface="Arial" panose="020B0604020202020204" pitchFamily="34" charset="0"/>
                <a:ea typeface="Arial Unicode MS"/>
                <a:cs typeface="Arial Unicode MS"/>
              </a:rPr>
              <a:t>Describe how the SEA provides training and technical assistance on subgrantee fiscal matters (e.g., allowability, drawdowns, carryover, program income, etc.) </a:t>
            </a:r>
            <a:r>
              <a:rPr lang="en-US" sz="18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§4202(c)(3)(B), §4202(c)(3)(D), §4202(c)(3)(H) §4203(a)(6)</a:t>
            </a:r>
            <a:br>
              <a:rPr lang="en-US" sz="1800" u="none" strike="noStrike" kern="0" spc="0" dirty="0">
                <a:solidFill>
                  <a:srgbClr val="000000"/>
                </a:solidFill>
                <a:effectLst/>
                <a:uFill>
                  <a:solidFill>
                    <a:srgbClr val="000000"/>
                  </a:solidFill>
                </a:uFill>
                <a:latin typeface="Times New Roman" panose="02020603050405020304" pitchFamily="18" charset="0"/>
                <a:ea typeface="Arial Unicode MS"/>
                <a:cs typeface="Arial Unicode MS"/>
              </a:rPr>
            </a:br>
            <a:r>
              <a:rPr lang="en-US" sz="1800"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1800" dirty="0">
              <a:solidFill>
                <a:srgbClr val="000000"/>
              </a:solidFill>
              <a:effectLst/>
              <a:uFill>
                <a:solidFill>
                  <a:srgbClr val="000000"/>
                </a:solidFill>
              </a:uFill>
              <a:latin typeface="Times New Roman" panose="02020603050405020304" pitchFamily="18" charset="0"/>
              <a:ea typeface="Arial Unicode MS"/>
              <a:cs typeface="Arial Unicode MS"/>
            </a:endParaRPr>
          </a:p>
        </p:txBody>
      </p:sp>
      <p:sp>
        <p:nvSpPr>
          <p:cNvPr id="3" name="Content Placeholder 2">
            <a:extLst>
              <a:ext uri="{FF2B5EF4-FFF2-40B4-BE49-F238E27FC236}">
                <a16:creationId xmlns:a16="http://schemas.microsoft.com/office/drawing/2014/main" id="{91EA01E5-2A1D-E653-0256-FC94459211B2}"/>
              </a:ext>
            </a:extLst>
          </p:cNvPr>
          <p:cNvSpPr>
            <a:spLocks noGrp="1"/>
          </p:cNvSpPr>
          <p:nvPr>
            <p:ph idx="1"/>
          </p:nvPr>
        </p:nvSpPr>
        <p:spPr>
          <a:solidFill>
            <a:schemeClr val="tx1">
              <a:lumMod val="95000"/>
            </a:schemeClr>
          </a:solidFill>
        </p:spPr>
        <p:txBody>
          <a:bodyPr/>
          <a:lstStyle/>
          <a:p>
            <a:r>
              <a:rPr lang="en-US" dirty="0">
                <a:solidFill>
                  <a:schemeClr val="bg1"/>
                </a:solidFill>
              </a:rPr>
              <a:t>We provide training on this in our New Grantee/Staff Turnover committee that meets monthly.  Fiscal updates are provided during the monthly Directors meetings. </a:t>
            </a:r>
            <a:r>
              <a:rPr lang="en-US" dirty="0">
                <a:solidFill>
                  <a:schemeClr val="bg1"/>
                </a:solidFill>
                <a:hlinkClick r:id="rId2"/>
              </a:rPr>
              <a:t>https://www.iowa21cclc.com/new-grantee-and-staff-transition</a:t>
            </a:r>
            <a:r>
              <a:rPr lang="en-US" dirty="0">
                <a:solidFill>
                  <a:schemeClr val="bg1"/>
                </a:solidFill>
              </a:rPr>
              <a:t> </a:t>
            </a:r>
          </a:p>
          <a:p>
            <a:endParaRPr lang="en-US" dirty="0">
              <a:solidFill>
                <a:schemeClr val="bg1"/>
              </a:solidFill>
            </a:endParaRPr>
          </a:p>
          <a:p>
            <a:r>
              <a:rPr lang="en-US" dirty="0">
                <a:solidFill>
                  <a:schemeClr val="bg1"/>
                </a:solidFill>
              </a:rPr>
              <a:t>On the IDOE website, we have a comprehensive Guide to Program Budgets and Accounting, that outlines fiscal procedures, accounting codes, allowability, drawdowns, carryover and program income.</a:t>
            </a:r>
          </a:p>
          <a:p>
            <a:r>
              <a:rPr lang="en-US" b="1" i="0" u="none" strike="noStrike" dirty="0">
                <a:effectLst/>
                <a:latin typeface="Source Serif 4"/>
                <a:hlinkClick r:id="rId3" tooltip="Guide to Program Budgets and Accounting"/>
              </a:rPr>
              <a:t>Guide to Program Budgets and Accounting</a:t>
            </a:r>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7203419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53606" y="186891"/>
            <a:ext cx="9144000" cy="6533003"/>
          </a:xfrm>
          <a:prstGeom prst="rect">
            <a:avLst/>
          </a:prstGeom>
        </p:spPr>
      </p:pic>
    </p:spTree>
    <p:extLst>
      <p:ext uri="{BB962C8B-B14F-4D97-AF65-F5344CB8AC3E}">
        <p14:creationId xmlns:p14="http://schemas.microsoft.com/office/powerpoint/2010/main" val="1741923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4361" y="2225756"/>
            <a:ext cx="8307050" cy="4457359"/>
          </a:xfrm>
          <a:prstGeom prst="rect">
            <a:avLst/>
          </a:prstGeom>
        </p:spPr>
      </p:pic>
      <p:sp>
        <p:nvSpPr>
          <p:cNvPr id="3" name="TextBox 2"/>
          <p:cNvSpPr txBox="1"/>
          <p:nvPr/>
        </p:nvSpPr>
        <p:spPr>
          <a:xfrm>
            <a:off x="588723" y="626301"/>
            <a:ext cx="10659650" cy="1569660"/>
          </a:xfrm>
          <a:prstGeom prst="rect">
            <a:avLst/>
          </a:prstGeom>
          <a:noFill/>
        </p:spPr>
        <p:txBody>
          <a:bodyPr wrap="square" rtlCol="0">
            <a:spAutoFit/>
          </a:bodyPr>
          <a:lstStyle/>
          <a:p>
            <a:r>
              <a:rPr lang="en-US" sz="3200" dirty="0"/>
              <a:t>We hope that you can </a:t>
            </a:r>
            <a:r>
              <a:rPr lang="en-US" sz="3200" dirty="0">
                <a:solidFill>
                  <a:srgbClr val="FFFF00"/>
                </a:solidFill>
              </a:rPr>
              <a:t>get your children excited about learning </a:t>
            </a:r>
            <a:r>
              <a:rPr lang="en-US" sz="3200" dirty="0"/>
              <a:t>so that they attend school every day BECAUSE of the afterschool program.</a:t>
            </a:r>
          </a:p>
        </p:txBody>
      </p:sp>
    </p:spTree>
    <p:extLst>
      <p:ext uri="{BB962C8B-B14F-4D97-AF65-F5344CB8AC3E}">
        <p14:creationId xmlns:p14="http://schemas.microsoft.com/office/powerpoint/2010/main" val="13634468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1" y="1644200"/>
            <a:ext cx="10486724" cy="4317762"/>
          </a:xfrm>
          <a:prstGeom prst="rect">
            <a:avLst/>
          </a:prstGeom>
        </p:spPr>
      </p:pic>
      <p:sp>
        <p:nvSpPr>
          <p:cNvPr id="3" name="Title 2"/>
          <p:cNvSpPr>
            <a:spLocks noGrp="1"/>
          </p:cNvSpPr>
          <p:nvPr>
            <p:ph type="title"/>
          </p:nvPr>
        </p:nvSpPr>
        <p:spPr>
          <a:xfrm>
            <a:off x="685801" y="356212"/>
            <a:ext cx="10131425" cy="1456267"/>
          </a:xfrm>
        </p:spPr>
        <p:txBody>
          <a:bodyPr>
            <a:normAutofit/>
          </a:bodyPr>
          <a:lstStyle/>
          <a:p>
            <a:r>
              <a:rPr lang="en-US" sz="5400" b="1" dirty="0"/>
              <a:t>Questions?</a:t>
            </a:r>
          </a:p>
        </p:txBody>
      </p:sp>
      <p:sp>
        <p:nvSpPr>
          <p:cNvPr id="4" name="TextBox 3">
            <a:extLst>
              <a:ext uri="{FF2B5EF4-FFF2-40B4-BE49-F238E27FC236}">
                <a16:creationId xmlns:a16="http://schemas.microsoft.com/office/drawing/2014/main" id="{916C565D-BECA-48CE-B110-A40710B6C14D}"/>
              </a:ext>
            </a:extLst>
          </p:cNvPr>
          <p:cNvSpPr txBox="1"/>
          <p:nvPr/>
        </p:nvSpPr>
        <p:spPr>
          <a:xfrm flipH="1">
            <a:off x="3121027" y="6248400"/>
            <a:ext cx="7696199" cy="584775"/>
          </a:xfrm>
          <a:prstGeom prst="rect">
            <a:avLst/>
          </a:prstGeom>
          <a:noFill/>
        </p:spPr>
        <p:txBody>
          <a:bodyPr wrap="square" rtlCol="0">
            <a:spAutoFit/>
          </a:bodyPr>
          <a:lstStyle/>
          <a:p>
            <a:r>
              <a:rPr lang="en-US" sz="3200" b="1" dirty="0"/>
              <a:t>Vic’s CELL PHONE- 515-402-2729</a:t>
            </a:r>
          </a:p>
        </p:txBody>
      </p:sp>
    </p:spTree>
    <p:extLst>
      <p:ext uri="{BB962C8B-B14F-4D97-AF65-F5344CB8AC3E}">
        <p14:creationId xmlns:p14="http://schemas.microsoft.com/office/powerpoint/2010/main" val="349918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F97E-0A35-9317-7BCB-C787F512DD0D}"/>
              </a:ext>
            </a:extLst>
          </p:cNvPr>
          <p:cNvSpPr>
            <a:spLocks noGrp="1"/>
          </p:cNvSpPr>
          <p:nvPr>
            <p:ph type="title"/>
          </p:nvPr>
        </p:nvSpPr>
        <p:spPr>
          <a:xfrm>
            <a:off x="685801" y="870333"/>
            <a:ext cx="10131425" cy="1195533"/>
          </a:xfrm>
          <a:solidFill>
            <a:schemeClr val="tx1">
              <a:lumMod val="85000"/>
            </a:schemeClr>
          </a:solidFill>
        </p:spPr>
        <p:txBody>
          <a:bodyPr>
            <a:noAutofit/>
          </a:bodyPr>
          <a:lstStyle/>
          <a:p>
            <a:pPr fontAlgn="base">
              <a:spcBef>
                <a:spcPts val="0"/>
              </a:spcBef>
              <a:buClr>
                <a:srgbClr val="000000"/>
              </a:buClr>
            </a:pPr>
            <a:r>
              <a:rPr lang="en-US" sz="1800" u="none" strike="noStrike" kern="0" spc="0" dirty="0">
                <a:solidFill>
                  <a:srgbClr val="000000"/>
                </a:solidFill>
                <a:effectLst/>
                <a:uFill>
                  <a:solidFill>
                    <a:srgbClr val="000000"/>
                  </a:solidFill>
                </a:uFill>
                <a:latin typeface="Arial" panose="020B0604020202020204" pitchFamily="34" charset="0"/>
                <a:ea typeface="Arial Unicode MS"/>
                <a:cs typeface="Arial Unicode MS"/>
              </a:rPr>
              <a:t>How does the SEA align any TA/PD efforts with other Federal, State, and local programs? </a:t>
            </a:r>
            <a:r>
              <a:rPr lang="en-US" sz="1800" b="1" u="none" strike="noStrike" kern="0" spc="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Unicode MS"/>
              </a:rPr>
              <a:t>§4202(c)(3)(B), §4202(c)(3)(D), §4202(c)(3)(H), §4202(c)(3)(G)</a:t>
            </a:r>
            <a:br>
              <a:rPr lang="en-US" sz="1800" u="none" strike="noStrike" kern="0" spc="0" dirty="0">
                <a:solidFill>
                  <a:srgbClr val="000000"/>
                </a:solidFill>
                <a:effectLst/>
                <a:uFill>
                  <a:solidFill>
                    <a:srgbClr val="000000"/>
                  </a:solidFill>
                </a:uFill>
                <a:latin typeface="Times New Roman" panose="02020603050405020304" pitchFamily="18" charset="0"/>
                <a:ea typeface="Arial Unicode MS"/>
                <a:cs typeface="Arial Unicode MS"/>
              </a:rPr>
            </a:br>
            <a:r>
              <a:rPr lang="en-US" sz="1800"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1800" dirty="0">
              <a:solidFill>
                <a:srgbClr val="000000"/>
              </a:solidFill>
              <a:effectLst/>
              <a:uFill>
                <a:solidFill>
                  <a:srgbClr val="000000"/>
                </a:solidFill>
              </a:uFill>
              <a:latin typeface="Times New Roman" panose="02020603050405020304" pitchFamily="18" charset="0"/>
              <a:ea typeface="Arial Unicode MS"/>
              <a:cs typeface="Arial Unicode MS"/>
            </a:endParaRPr>
          </a:p>
        </p:txBody>
      </p:sp>
      <p:sp>
        <p:nvSpPr>
          <p:cNvPr id="3" name="Content Placeholder 2">
            <a:extLst>
              <a:ext uri="{FF2B5EF4-FFF2-40B4-BE49-F238E27FC236}">
                <a16:creationId xmlns:a16="http://schemas.microsoft.com/office/drawing/2014/main" id="{91EA01E5-2A1D-E653-0256-FC94459211B2}"/>
              </a:ext>
            </a:extLst>
          </p:cNvPr>
          <p:cNvSpPr>
            <a:spLocks noGrp="1"/>
          </p:cNvSpPr>
          <p:nvPr>
            <p:ph idx="1"/>
          </p:nvPr>
        </p:nvSpPr>
        <p:spPr>
          <a:solidFill>
            <a:schemeClr val="tx1">
              <a:lumMod val="95000"/>
            </a:schemeClr>
          </a:solidFill>
        </p:spPr>
        <p:txBody>
          <a:bodyPr/>
          <a:lstStyle/>
          <a:p>
            <a:r>
              <a:rPr lang="en-US" dirty="0">
                <a:solidFill>
                  <a:schemeClr val="bg1"/>
                </a:solidFill>
              </a:rPr>
              <a:t>We work with the </a:t>
            </a:r>
            <a:r>
              <a:rPr lang="en-US" b="1" dirty="0">
                <a:solidFill>
                  <a:schemeClr val="bg1"/>
                </a:solidFill>
              </a:rPr>
              <a:t>Bureau of Food and Nutrition </a:t>
            </a:r>
            <a:r>
              <a:rPr lang="en-US" dirty="0">
                <a:solidFill>
                  <a:schemeClr val="bg1"/>
                </a:solidFill>
              </a:rPr>
              <a:t>to provide annual training and updates about </a:t>
            </a:r>
            <a:r>
              <a:rPr lang="en-US" b="1" dirty="0">
                <a:solidFill>
                  <a:schemeClr val="bg1"/>
                </a:solidFill>
              </a:rPr>
              <a:t>USDA funding </a:t>
            </a:r>
            <a:r>
              <a:rPr lang="en-US" dirty="0">
                <a:solidFill>
                  <a:schemeClr val="bg1"/>
                </a:solidFill>
              </a:rPr>
              <a:t>for afterschool programs. </a:t>
            </a:r>
            <a:r>
              <a:rPr lang="en-US" dirty="0">
                <a:solidFill>
                  <a:schemeClr val="bg1"/>
                </a:solidFill>
                <a:hlinkClick r:id="rId2"/>
              </a:rPr>
              <a:t>https://educate.iowa.gov/pk-12/operation-support/nutrition-programs/afterschool-programs</a:t>
            </a:r>
            <a:r>
              <a:rPr lang="en-US" dirty="0">
                <a:solidFill>
                  <a:schemeClr val="bg1"/>
                </a:solidFill>
              </a:rPr>
              <a:t> </a:t>
            </a:r>
          </a:p>
          <a:p>
            <a:r>
              <a:rPr lang="en-US" dirty="0">
                <a:solidFill>
                  <a:schemeClr val="bg1"/>
                </a:solidFill>
              </a:rPr>
              <a:t>We encourage districts to combine TITLE IA and TITLE IVB funds to offer an extended summer school program to reduce the summer slide.</a:t>
            </a:r>
          </a:p>
          <a:p>
            <a:r>
              <a:rPr lang="en-US" dirty="0">
                <a:solidFill>
                  <a:schemeClr val="bg1"/>
                </a:solidFill>
              </a:rPr>
              <a:t>We have over 600 community partners (local programs) that allow us to serve more students and provide a higher quality program that with federal funds alone.</a:t>
            </a:r>
          </a:p>
        </p:txBody>
      </p:sp>
    </p:spTree>
    <p:extLst>
      <p:ext uri="{BB962C8B-B14F-4D97-AF65-F5344CB8AC3E}">
        <p14:creationId xmlns:p14="http://schemas.microsoft.com/office/powerpoint/2010/main" val="36501603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4C1E87739E1B4787125CE41F0C912F" ma:contentTypeVersion="15" ma:contentTypeDescription="Create a new document." ma:contentTypeScope="" ma:versionID="e93c79c6712185f478dc7e49964d0e48">
  <xsd:schema xmlns:xsd="http://www.w3.org/2001/XMLSchema" xmlns:xs="http://www.w3.org/2001/XMLSchema" xmlns:p="http://schemas.microsoft.com/office/2006/metadata/properties" xmlns:ns2="e633b9c5-0b33-47d2-895c-6c014b75ca8a" xmlns:ns3="a65fbe1f-a3a3-435c-beb1-bc178e11a954" targetNamespace="http://schemas.microsoft.com/office/2006/metadata/properties" ma:root="true" ma:fieldsID="e2f901767bca213ebe9399c7b8fd0e4b" ns2:_="" ns3:_="">
    <xsd:import namespace="e633b9c5-0b33-47d2-895c-6c014b75ca8a"/>
    <xsd:import namespace="a65fbe1f-a3a3-435c-beb1-bc178e11a9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3b9c5-0b33-47d2-895c-6c014b75ca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976fd1-8200-4904-8c33-deaf49ea56c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5fbe1f-a3a3-435c-beb1-bc178e11a95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9658fd-f416-4e45-9aa2-e66d5caaee90}" ma:internalName="TaxCatchAll" ma:showField="CatchAllData" ma:web="a65fbe1f-a3a3-435c-beb1-bc178e11a95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65fbe1f-a3a3-435c-beb1-bc178e11a954" xsi:nil="true"/>
    <lcf76f155ced4ddcb4097134ff3c332f xmlns="e633b9c5-0b33-47d2-895c-6c014b75ca8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8509D8-5B0C-45FC-81A9-FB6C46C6F5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33b9c5-0b33-47d2-895c-6c014b75ca8a"/>
    <ds:schemaRef ds:uri="a65fbe1f-a3a3-435c-beb1-bc178e11a9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F679F1-4AD3-49A7-A8A7-15F62457FD50}">
  <ds:schemaRefs>
    <ds:schemaRef ds:uri="http://schemas.microsoft.com/sharepoint/v3/contenttype/forms"/>
  </ds:schemaRefs>
</ds:datastoreItem>
</file>

<file path=customXml/itemProps3.xml><?xml version="1.0" encoding="utf-8"?>
<ds:datastoreItem xmlns:ds="http://schemas.openxmlformats.org/officeDocument/2006/customXml" ds:itemID="{D472BD0E-3D8B-443B-B436-AF804090EDFE}">
  <ds:schemaRefs>
    <ds:schemaRef ds:uri="http://schemas.microsoft.com/office/2006/metadata/properties"/>
    <ds:schemaRef ds:uri="http://schemas.microsoft.com/office/infopath/2007/PartnerControls"/>
    <ds:schemaRef ds:uri="a65fbe1f-a3a3-435c-beb1-bc178e11a954"/>
    <ds:schemaRef ds:uri="e633b9c5-0b33-47d2-895c-6c014b75ca8a"/>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2402</TotalTime>
  <Words>4551</Words>
  <Application>Microsoft Office PowerPoint</Application>
  <PresentationFormat>Widescreen</PresentationFormat>
  <Paragraphs>378</Paragraphs>
  <Slides>82</Slides>
  <Notes>1</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Celestial</vt:lpstr>
      <vt:lpstr>New Awardee Orientation: The Nita M. Lowey 21st Century  Community Learning Centers Summer 2024,  2024-2025 School Year </vt:lpstr>
      <vt:lpstr>Introductions- how will your program help kids?</vt:lpstr>
      <vt:lpstr>AGENDA</vt:lpstr>
      <vt:lpstr>OVERVIEW OF THE PROGRAM:  - How we meet federal requirements - About Iowa's 21st CCLC program - Contract Obligations - child care contrasted with 21cclc  - minimum standards for partnerships  </vt:lpstr>
      <vt:lpstr>Describe how the SEA provides training to subgrantees that support the professional development of program administrators and staff to increase the programs’ capacity, including measures of effectiveness. §4202(c)(3)(B), §4202(c)(3)(D), and §4203(a)(6) </vt:lpstr>
      <vt:lpstr>Describe how the SEA provides training and technical assistance on the local evaluation process to subgrantees. §4202(c)(3)(B), §4202(c)(3)(D), and §4203(a)(6) 4203(a)(6) </vt:lpstr>
      <vt:lpstr>Describe how the SEA provides training and technical assistance on the subgrantee monitoring process (e.g., desktop monitoring, periodic reports, onsite monitoring reviews, other). §4202(c)(3)(B), §4202(c)(3)(D), and §4203(a)(6)</vt:lpstr>
      <vt:lpstr>Describe how the SEA provides training and technical assistance on subgrantee fiscal matters (e.g., allowability, drawdowns, carryover, program income, etc.) §4202(c)(3)(B), §4202(c)(3)(D), §4202(c)(3)(H) §4203(a)(6)  </vt:lpstr>
      <vt:lpstr>How does the SEA align any TA/PD efforts with other Federal, State, and local programs? §4202(c)(3)(B), §4202(c)(3)(D), §4202(c)(3)(H), §4202(c)(3)(G)  </vt:lpstr>
      <vt:lpstr>OVERVIEW:  “The 21st CCLC program provides an opportunity for us to make a difference in the lives of children.” </vt:lpstr>
      <vt:lpstr>The 21st Century Community Learning Centers grant is a federal title program (Title IV B)</vt:lpstr>
      <vt:lpstr>PowerPoint Presentation</vt:lpstr>
      <vt:lpstr>PowerPoint Presentation</vt:lpstr>
      <vt:lpstr>PowerPoint Presentation</vt:lpstr>
      <vt:lpstr>PowerPoint Presentation</vt:lpstr>
      <vt:lpstr>PowerPoint Presentation</vt:lpstr>
      <vt:lpstr>Contract Obligations:</vt:lpstr>
      <vt:lpstr>Attendance is reported quarterly on the claim spreadsheet</vt:lpstr>
      <vt:lpstr>PowerPoint Presentation</vt:lpstr>
      <vt:lpstr>PowerPoint Presentation</vt:lpstr>
      <vt:lpstr>PowerPoint Presentation</vt:lpstr>
      <vt:lpstr>New Claim Spreadsheet</vt:lpstr>
      <vt:lpstr>PowerPoint Presentation</vt:lpstr>
      <vt:lpstr>PowerPoint Presentation</vt:lpstr>
      <vt:lpstr>CHILD CARE CONTRASTED WITH 21st CENTURY  </vt:lpstr>
      <vt:lpstr>Two different Programs:</vt:lpstr>
      <vt:lpstr>Sustainability FOR YOUR PROGRAM</vt:lpstr>
      <vt:lpstr>FIRST STEPS: </vt:lpstr>
      <vt:lpstr>FIRST STEPS:</vt:lpstr>
      <vt:lpstr>PowerPoint Presentation</vt:lpstr>
      <vt:lpstr>Family engagement:   4 meetings a year (min)</vt:lpstr>
      <vt:lpstr>Partnerships:   Minimum standards 5 Partners to apply for grant</vt:lpstr>
      <vt:lpstr>Websites TO BOOKMARK:</vt:lpstr>
      <vt:lpstr>SUPPORT, MONITORING AND ATTENDANCE </vt:lpstr>
      <vt:lpstr>Why support, monitoring, and attendance is importance</vt:lpstr>
      <vt:lpstr>Guidance on ATTENDANCE</vt:lpstr>
      <vt:lpstr>ATTENDANCE REQUIREMENTS:</vt:lpstr>
      <vt:lpstr>Family ENGAGEMENT Requirements</vt:lpstr>
      <vt:lpstr>PowerPoint Presentation</vt:lpstr>
      <vt:lpstr>PowerPoint Presentation</vt:lpstr>
      <vt:lpstr>Engaging activities</vt:lpstr>
      <vt:lpstr>PowerPoint Presentation</vt:lpstr>
      <vt:lpstr>PowerPoint Presentation</vt:lpstr>
      <vt:lpstr>PowerPoint Presentation</vt:lpstr>
      <vt:lpstr>Food is an important part of these young people’s lives!</vt:lpstr>
      <vt:lpstr>Support &amp; Monitoring:  Site visits</vt:lpstr>
      <vt:lpstr>IAA Best Practice Contacts</vt:lpstr>
      <vt:lpstr>PowerPoint Presentation</vt:lpstr>
      <vt:lpstr>On Site Monitoring Visits:</vt:lpstr>
      <vt:lpstr>PowerPoint Presentation</vt:lpstr>
      <vt:lpstr>PowerPoint Presentation</vt:lpstr>
      <vt:lpstr>PowerPoint Presentation</vt:lpstr>
      <vt:lpstr>SEA Requirements:    What the state must do:</vt:lpstr>
      <vt:lpstr>PowerPoint Presentation</vt:lpstr>
      <vt:lpstr>PowerPoint Presentation</vt:lpstr>
      <vt:lpstr>PowerPoint Presentation</vt:lpstr>
      <vt:lpstr>PowerPoint Presentation</vt:lpstr>
      <vt:lpstr>The Importance of Field Trips - Guide Available here: https://www.iowa21cclc.com/grant-info  </vt:lpstr>
      <vt:lpstr>PowerPoint Presentation</vt:lpstr>
      <vt:lpstr>PowerPoint Presentation</vt:lpstr>
      <vt:lpstr>Community College Partners</vt:lpstr>
      <vt:lpstr>PowerPoint Presentation</vt:lpstr>
      <vt:lpstr>Statewide partners:</vt:lpstr>
      <vt:lpstr>PowerPoint Presentation</vt:lpstr>
      <vt:lpstr>Professional development</vt:lpstr>
      <vt:lpstr>PROFESSIONAL DEVELOPMENT: </vt:lpstr>
      <vt:lpstr>Impact afterschool conference, seasonal workshops, and Webinars</vt:lpstr>
      <vt:lpstr>COMMITTEES:  A Community of practice</vt:lpstr>
      <vt:lpstr>New Grantee / staff Transition</vt:lpstr>
      <vt:lpstr>PowerPoint Presentation</vt:lpstr>
      <vt:lpstr>PowerPoint Presentation</vt:lpstr>
      <vt:lpstr>PowerPoint Presentation</vt:lpstr>
      <vt:lpstr>BUDGETS AND FINANCE    </vt:lpstr>
      <vt:lpstr>DATA AND Evaluation: </vt:lpstr>
      <vt:lpstr>Evaluation: </vt:lpstr>
      <vt:lpstr>SEA Requirements:</vt:lpstr>
      <vt:lpstr>PowerPoint Presentation</vt:lpstr>
      <vt:lpstr>PowerPoint Presentation</vt:lpstr>
      <vt:lpstr>ANNUAL SURVEY</vt:lpstr>
      <vt:lpstr>PowerPoint Presentation</vt:lpstr>
      <vt:lpstr>PowerPoint Presentation</vt:lpstr>
      <vt:lpstr>Questions?</vt:lpstr>
    </vt:vector>
  </TitlesOfParts>
  <Company>Iowa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Grantee Meeting: 21st Century  Community Learning Centers 2019</dc:title>
  <dc:creator>Jaras, Vic [IDOE]</dc:creator>
  <cp:lastModifiedBy>Heidi Brown</cp:lastModifiedBy>
  <cp:revision>196</cp:revision>
  <dcterms:created xsi:type="dcterms:W3CDTF">2019-06-04T16:40:40Z</dcterms:created>
  <dcterms:modified xsi:type="dcterms:W3CDTF">2024-06-28T15:00:52Z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0x0101006D4C1E87739E1B4787125CE41F0C912F</vt:lpwstr>
  </property>
  <property fmtid="{D5CDD505-2E9C-101B-9397-08002B2CF9AE}" pid="3" name="MediaServiceImageTags">
    <vt:lpwstr/>
  </property>
</Properties>
</file>